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8" r:id="rId3"/>
    <p:sldId id="259" r:id="rId4"/>
    <p:sldId id="261" r:id="rId5"/>
    <p:sldId id="267" r:id="rId6"/>
    <p:sldId id="268" r:id="rId7"/>
    <p:sldId id="296" r:id="rId8"/>
    <p:sldId id="302" r:id="rId9"/>
    <p:sldId id="297" r:id="rId10"/>
    <p:sldId id="298" r:id="rId11"/>
    <p:sldId id="299" r:id="rId12"/>
    <p:sldId id="300" r:id="rId13"/>
    <p:sldId id="303" r:id="rId14"/>
    <p:sldId id="304" r:id="rId15"/>
    <p:sldId id="305" r:id="rId16"/>
    <p:sldId id="306" r:id="rId17"/>
    <p:sldId id="291" r:id="rId18"/>
    <p:sldId id="292" r:id="rId19"/>
    <p:sldId id="293" r:id="rId20"/>
    <p:sldId id="294" r:id="rId21"/>
    <p:sldId id="301" r:id="rId22"/>
    <p:sldId id="285" r:id="rId23"/>
    <p:sldId id="286" r:id="rId24"/>
    <p:sldId id="308" r:id="rId25"/>
    <p:sldId id="295" r:id="rId26"/>
    <p:sldId id="290" r:id="rId27"/>
    <p:sldId id="325" r:id="rId28"/>
    <p:sldId id="309" r:id="rId29"/>
    <p:sldId id="324" r:id="rId30"/>
    <p:sldId id="323" r:id="rId31"/>
    <p:sldId id="322" r:id="rId32"/>
    <p:sldId id="310" r:id="rId33"/>
    <p:sldId id="326" r:id="rId34"/>
    <p:sldId id="287" r:id="rId35"/>
    <p:sldId id="288" r:id="rId36"/>
    <p:sldId id="314" r:id="rId37"/>
    <p:sldId id="327" r:id="rId38"/>
    <p:sldId id="318" r:id="rId39"/>
    <p:sldId id="320" r:id="rId40"/>
    <p:sldId id="361" r:id="rId41"/>
    <p:sldId id="321" r:id="rId42"/>
    <p:sldId id="334" r:id="rId43"/>
    <p:sldId id="335" r:id="rId44"/>
    <p:sldId id="336" r:id="rId45"/>
    <p:sldId id="342" r:id="rId46"/>
    <p:sldId id="343" r:id="rId47"/>
    <p:sldId id="344" r:id="rId48"/>
    <p:sldId id="345" r:id="rId49"/>
    <p:sldId id="337" r:id="rId50"/>
    <p:sldId id="338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41" r:id="rId61"/>
    <p:sldId id="351" r:id="rId62"/>
    <p:sldId id="339" r:id="rId63"/>
    <p:sldId id="340" r:id="rId64"/>
    <p:sldId id="362" r:id="rId65"/>
    <p:sldId id="36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73"/>
    <p:restoredTop sz="93109"/>
  </p:normalViewPr>
  <p:slideViewPr>
    <p:cSldViewPr snapToGrid="0" snapToObjects="1">
      <p:cViewPr>
        <p:scale>
          <a:sx n="100" d="100"/>
          <a:sy n="100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57579-49B4-6E4E-B7B7-4999834DF69A}" type="datetimeFigureOut">
              <a:rPr lang="fr-FR" smtClean="0"/>
              <a:t>08/01/2018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7D760-0634-EE4E-9082-70EB448EC0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89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D760-0634-EE4E-9082-70EB448EC0B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511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create a class </a:t>
            </a:r>
            <a:r>
              <a:rPr lang="en-US" dirty="0" err="1" smtClean="0"/>
              <a:t>SampleClass</a:t>
            </a:r>
            <a:r>
              <a:rPr lang="en-US" dirty="0" smtClean="0"/>
              <a:t> that has an extension. In the extension, let's have a private variable </a:t>
            </a:r>
            <a:r>
              <a:rPr lang="en-US" dirty="0" err="1" smtClean="0"/>
              <a:t>internalID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Then, let's have a method </a:t>
            </a:r>
            <a:r>
              <a:rPr lang="en-US" dirty="0" err="1" smtClean="0"/>
              <a:t>getExternalID</a:t>
            </a:r>
            <a:r>
              <a:rPr lang="en-US" dirty="0" smtClean="0"/>
              <a:t> that returns the </a:t>
            </a:r>
            <a:r>
              <a:rPr lang="en-US" dirty="0" err="1" smtClean="0"/>
              <a:t>externalID</a:t>
            </a:r>
            <a:r>
              <a:rPr lang="en-US" dirty="0" smtClean="0"/>
              <a:t> after processing the </a:t>
            </a:r>
            <a:r>
              <a:rPr lang="en-US" dirty="0" err="1" smtClean="0"/>
              <a:t>internalID</a:t>
            </a:r>
            <a:r>
              <a:rPr lang="en-US" dirty="0" smtClean="0"/>
              <a:t>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D760-0634-EE4E-9082-70EB448EC0B7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35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D760-0634-EE4E-9082-70EB448EC0B7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29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D760-0634-EE4E-9082-70EB448EC0B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81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9363AB-A6C1-6C47-ADA0-B1F19E342513}" type="slidenum">
              <a:rPr lang="fr-FR" altLang="en-US"/>
              <a:pPr/>
              <a:t>6</a:t>
            </a:fld>
            <a:endParaRPr lang="fr-FR" alt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643476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F621AE-6190-6448-88B7-AFA05905D203}" type="slidenum">
              <a:rPr lang="fr-FR" altLang="en-US"/>
              <a:pPr/>
              <a:t>22</a:t>
            </a:fld>
            <a:endParaRPr lang="fr-FR" alt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92447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D760-0634-EE4E-9082-70EB448EC0B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56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D760-0634-EE4E-9082-70EB448EC0B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120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D760-0634-EE4E-9082-70EB448EC0B7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33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D760-0634-EE4E-9082-70EB448EC0B7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3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syntax to declare a extension uses the @interface keyword, just like a standard Objective-C class description, but does not indicate any inheritance from a subclass. Instead, it just adds parentheses, as shown below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D760-0634-EE4E-9082-70EB448EC0B7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57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2D77-57B3-B340-B09D-AD37691648F0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91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834DF-3FD9-0A4D-AA09-233C5F338EEB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44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D806F-44F9-F544-B41A-72F98206AB09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15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FBE1F-EBBE-E041-B6AC-04C6306E5AB7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21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781-9322-1D45-8CCF-B7D51A78657B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71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1A7F-864D-A144-B872-E7F9515938E0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50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5E058-FCCB-1B47-843C-145F05144565}" type="datetime1">
              <a:rPr lang="fr-FR" smtClean="0"/>
              <a:t>08/01/2018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1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5A53-F70B-0146-8EB3-B8480961E721}" type="datetime1">
              <a:rPr lang="fr-FR" smtClean="0"/>
              <a:t>08/01/2018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5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F5E01-35DC-4946-A3F2-866FD0F5696A}" type="datetime1">
              <a:rPr lang="fr-FR" smtClean="0"/>
              <a:t>08/01/2018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1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08DD-E409-F14D-8E44-957CB42B6B66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20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D7F6-2DE5-5D4D-8B7A-8ACCA3347F88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36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8F80-CC10-9E45-8ED2-FBE1770F4932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41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4" y="138660"/>
            <a:ext cx="6340007" cy="37298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62" y="2518351"/>
            <a:ext cx="5375994" cy="386746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5326" y="6505185"/>
            <a:ext cx="5165361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92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228601"/>
            <a:ext cx="41572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fr-BE" altLang="en-US" sz="28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Les </a:t>
            </a:r>
            <a:r>
              <a:rPr lang="fr-BE" altLang="en-US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itérations</a:t>
            </a:r>
            <a:endParaRPr lang="en-US" altLang="en-US" sz="2800" dirty="0">
              <a:solidFill>
                <a:srgbClr val="00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7600" y="1064301"/>
            <a:ext cx="1813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altLang="en-US" sz="24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– </a:t>
            </a:r>
            <a:r>
              <a:rPr lang="fr-BE" altLang="en-US" sz="2400" b="1" dirty="0" err="1">
                <a:solidFill>
                  <a:srgbClr val="00FF00"/>
                </a:solidFill>
                <a:ea typeface="Times New Roman" charset="0"/>
                <a:cs typeface="Times New Roman" charset="0"/>
              </a:rPr>
              <a:t>While</a:t>
            </a:r>
            <a:endParaRPr lang="en-US" altLang="en-US" sz="2400" dirty="0">
              <a:solidFill>
                <a:srgbClr val="00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2774" y="1064301"/>
            <a:ext cx="1813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altLang="en-US" sz="24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– </a:t>
            </a:r>
            <a:r>
              <a:rPr lang="fr-BE" altLang="en-US" sz="24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for</a:t>
            </a:r>
            <a:endParaRPr lang="en-US" altLang="en-US" sz="2400" dirty="0">
              <a:solidFill>
                <a:srgbClr val="00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7948" y="1064301"/>
            <a:ext cx="1813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altLang="en-US" sz="24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– </a:t>
            </a:r>
            <a:r>
              <a:rPr lang="fr-BE" altLang="en-US" sz="24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do </a:t>
            </a:r>
            <a:r>
              <a:rPr lang="fr-BE" altLang="en-US" sz="2400" b="1" dirty="0" err="1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while</a:t>
            </a:r>
            <a:endParaRPr lang="en-US" altLang="en-US" sz="2400" dirty="0">
              <a:solidFill>
                <a:srgbClr val="00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6" y="1663565"/>
            <a:ext cx="3543300" cy="281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35" y="1663565"/>
            <a:ext cx="3959485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72" y="1663565"/>
            <a:ext cx="3462728" cy="304385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82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17364" y="213611"/>
            <a:ext cx="41572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Imbriqué</a:t>
            </a:r>
            <a:r>
              <a:rPr lang="fr-FR" sz="2800" dirty="0"/>
              <a:t> </a:t>
            </a:r>
            <a:r>
              <a:rPr lang="fr-BE" altLang="en-US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for</a:t>
            </a:r>
            <a:endParaRPr lang="en-US" altLang="en-US" sz="2800" dirty="0">
              <a:solidFill>
                <a:srgbClr val="00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8" y="2129808"/>
            <a:ext cx="3136900" cy="151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56" y="567766"/>
            <a:ext cx="2146300" cy="146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8" y="554951"/>
            <a:ext cx="224790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6" y="3667701"/>
            <a:ext cx="4826000" cy="255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1"/>
          <a:stretch/>
        </p:blipFill>
        <p:spPr>
          <a:xfrm>
            <a:off x="5918822" y="2028266"/>
            <a:ext cx="1055871" cy="422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33" y="1812308"/>
            <a:ext cx="3949700" cy="2146300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587522" y="1289088"/>
            <a:ext cx="41572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Infinité boucle </a:t>
            </a:r>
            <a:r>
              <a:rPr lang="fr-BE" altLang="en-US" sz="2800" b="1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for</a:t>
            </a:r>
            <a:endParaRPr lang="en-US" altLang="en-US" sz="2800" b="1" dirty="0">
              <a:solidFill>
                <a:srgbClr val="00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67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82453" y="213611"/>
            <a:ext cx="41572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Sortir de</a:t>
            </a:r>
            <a:r>
              <a:rPr lang="fr-FR" sz="2800" dirty="0" smtClean="0"/>
              <a:t> </a:t>
            </a:r>
            <a:r>
              <a:rPr lang="fr-BE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boucle</a:t>
            </a:r>
            <a:endParaRPr lang="en-US" altLang="en-US" sz="2800" dirty="0">
              <a:solidFill>
                <a:srgbClr val="00FF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1911" y="920643"/>
            <a:ext cx="26057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altLang="en-US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Break</a:t>
            </a:r>
            <a:endParaRPr lang="en-US" altLang="en-US" sz="2800" dirty="0">
              <a:solidFill>
                <a:srgbClr val="00FF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6746" y="894940"/>
            <a:ext cx="26057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altLang="en-US" sz="2800" b="1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Continue</a:t>
            </a:r>
            <a:endParaRPr lang="en-US" altLang="en-US" sz="2800" dirty="0">
              <a:solidFill>
                <a:srgbClr val="00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6" y="1469566"/>
            <a:ext cx="4162340" cy="3102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161" y="1443863"/>
            <a:ext cx="3124200" cy="38862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53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215"/>
            <a:ext cx="10515600" cy="60923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Fonctions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209862" y="839451"/>
            <a:ext cx="6640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(</a:t>
            </a:r>
            <a:r>
              <a:rPr lang="fr-FR" dirty="0" err="1" smtClean="0">
                <a:solidFill>
                  <a:srgbClr val="00B050"/>
                </a:solidFill>
              </a:rPr>
              <a:t>retour_type</a:t>
            </a:r>
            <a:r>
              <a:rPr lang="fr-FR" dirty="0" smtClean="0"/>
              <a:t>) </a:t>
            </a:r>
            <a:r>
              <a:rPr lang="fr-FR" dirty="0" err="1" smtClean="0">
                <a:solidFill>
                  <a:srgbClr val="7030A0"/>
                </a:solidFill>
              </a:rPr>
              <a:t>methode_nom</a:t>
            </a:r>
            <a:r>
              <a:rPr lang="fr-FR" dirty="0" smtClean="0"/>
              <a:t>:(</a:t>
            </a:r>
            <a:r>
              <a:rPr lang="fr-FR" dirty="0" smtClean="0">
                <a:solidFill>
                  <a:srgbClr val="FF0000"/>
                </a:solidFill>
              </a:rPr>
              <a:t>argument_type1</a:t>
            </a:r>
            <a:r>
              <a:rPr lang="fr-FR" dirty="0" smtClean="0"/>
              <a:t>) </a:t>
            </a:r>
            <a:r>
              <a:rPr lang="fr-FR" dirty="0" smtClean="0">
                <a:solidFill>
                  <a:schemeClr val="accent2"/>
                </a:solidFill>
              </a:rPr>
              <a:t>argument_nom-1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dirty="0" smtClean="0"/>
              <a:t>	joindre_argument2: (</a:t>
            </a:r>
            <a:r>
              <a:rPr lang="fr-FR" dirty="0" smtClean="0">
                <a:solidFill>
                  <a:srgbClr val="FF0000"/>
                </a:solidFill>
              </a:rPr>
              <a:t>argument_type-2</a:t>
            </a:r>
            <a:r>
              <a:rPr lang="fr-FR" dirty="0" smtClean="0"/>
              <a:t>) </a:t>
            </a:r>
            <a:r>
              <a:rPr lang="fr-FR" dirty="0" smtClean="0">
                <a:solidFill>
                  <a:schemeClr val="accent2"/>
                </a:solidFill>
              </a:rPr>
              <a:t>argument_nom-2</a:t>
            </a:r>
            <a:r>
              <a:rPr lang="fr-FR" dirty="0" smtClean="0"/>
              <a:t>	joindre_argument3: (</a:t>
            </a:r>
            <a:r>
              <a:rPr lang="fr-FR" dirty="0" smtClean="0">
                <a:solidFill>
                  <a:srgbClr val="FF0000"/>
                </a:solidFill>
              </a:rPr>
              <a:t>argument_type-3</a:t>
            </a:r>
            <a:r>
              <a:rPr lang="fr-FR" dirty="0" smtClean="0"/>
              <a:t>) </a:t>
            </a:r>
            <a:r>
              <a:rPr lang="fr-FR" dirty="0" smtClean="0">
                <a:solidFill>
                  <a:schemeClr val="accent2"/>
                </a:solidFill>
              </a:rPr>
              <a:t>argument_nom-3</a:t>
            </a:r>
            <a:r>
              <a:rPr lang="fr-FR" dirty="0" smtClean="0"/>
              <a:t>	joindre_argument4: (</a:t>
            </a:r>
            <a:r>
              <a:rPr lang="fr-FR" dirty="0" smtClean="0">
                <a:solidFill>
                  <a:srgbClr val="FF0000"/>
                </a:solidFill>
              </a:rPr>
              <a:t>argument_type-4</a:t>
            </a:r>
            <a:r>
              <a:rPr lang="fr-FR" dirty="0" smtClean="0"/>
              <a:t>) </a:t>
            </a:r>
            <a:r>
              <a:rPr lang="fr-FR" dirty="0" smtClean="0">
                <a:solidFill>
                  <a:schemeClr val="accent2"/>
                </a:solidFill>
              </a:rPr>
              <a:t>argument_nom-4</a:t>
            </a:r>
            <a:endParaRPr lang="fr-FR" dirty="0" smtClean="0"/>
          </a:p>
          <a:p>
            <a:r>
              <a:rPr lang="fr-FR" dirty="0" smtClean="0"/>
              <a:t>	.	.</a:t>
            </a:r>
          </a:p>
          <a:p>
            <a:r>
              <a:rPr lang="fr-FR" dirty="0" smtClean="0"/>
              <a:t>	.	.</a:t>
            </a:r>
          </a:p>
          <a:p>
            <a:r>
              <a:rPr lang="fr-FR" dirty="0" smtClean="0"/>
              <a:t>	.	.	</a:t>
            </a:r>
          </a:p>
          <a:p>
            <a:r>
              <a:rPr lang="fr-FR" dirty="0" smtClean="0"/>
              <a:t>	.	.</a:t>
            </a:r>
          </a:p>
          <a:p>
            <a:r>
              <a:rPr lang="fr-FR" dirty="0" smtClean="0"/>
              <a:t>	</a:t>
            </a:r>
            <a:r>
              <a:rPr lang="fr-FR" dirty="0" err="1" smtClean="0"/>
              <a:t>joindre_argumentn</a:t>
            </a:r>
            <a:r>
              <a:rPr lang="fr-FR" dirty="0" smtClean="0"/>
              <a:t>: (</a:t>
            </a:r>
            <a:r>
              <a:rPr lang="fr-FR" dirty="0" err="1" smtClean="0">
                <a:solidFill>
                  <a:srgbClr val="FF0000"/>
                </a:solidFill>
              </a:rPr>
              <a:t>argument_type</a:t>
            </a:r>
            <a:r>
              <a:rPr lang="fr-FR" dirty="0" smtClean="0">
                <a:solidFill>
                  <a:srgbClr val="FF0000"/>
                </a:solidFill>
              </a:rPr>
              <a:t>-n</a:t>
            </a:r>
            <a:r>
              <a:rPr lang="fr-FR" dirty="0" smtClean="0"/>
              <a:t>) </a:t>
            </a:r>
            <a:r>
              <a:rPr lang="fr-FR" dirty="0" err="1" smtClean="0">
                <a:solidFill>
                  <a:schemeClr val="accent2"/>
                </a:solidFill>
              </a:rPr>
              <a:t>argument_nom</a:t>
            </a:r>
            <a:r>
              <a:rPr lang="fr-FR" dirty="0" smtClean="0">
                <a:solidFill>
                  <a:schemeClr val="accent2"/>
                </a:solidFill>
              </a:rPr>
              <a:t>-n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           {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	</a:t>
            </a:r>
            <a:r>
              <a:rPr lang="is-IS" dirty="0" smtClean="0">
                <a:solidFill>
                  <a:schemeClr val="accent2"/>
                </a:solidFill>
              </a:rPr>
              <a:t>…........</a:t>
            </a:r>
          </a:p>
          <a:p>
            <a:r>
              <a:rPr lang="is-IS" dirty="0" smtClean="0">
                <a:solidFill>
                  <a:schemeClr val="accent2"/>
                </a:solidFill>
              </a:rPr>
              <a:t>	...........</a:t>
            </a:r>
          </a:p>
          <a:p>
            <a:r>
              <a:rPr lang="is-IS" dirty="0" smtClean="0">
                <a:solidFill>
                  <a:schemeClr val="accent2"/>
                </a:solidFill>
              </a:rPr>
              <a:t>	...........</a:t>
            </a:r>
            <a:endParaRPr lang="fr-FR" dirty="0" smtClean="0">
              <a:solidFill>
                <a:schemeClr val="accent2"/>
              </a:solidFill>
            </a:endParaRPr>
          </a:p>
          <a:p>
            <a:r>
              <a:rPr lang="fr-FR" dirty="0" smtClean="0">
                <a:solidFill>
                  <a:schemeClr val="accent2"/>
                </a:solidFill>
              </a:rPr>
              <a:t>           }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87" y="839451"/>
            <a:ext cx="4470400" cy="2933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505" y="4809769"/>
            <a:ext cx="386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Déclarer un </a:t>
            </a:r>
            <a:r>
              <a:rPr lang="fr-FR" sz="3200" smtClean="0"/>
              <a:t>Fonction :</a:t>
            </a:r>
            <a:endParaRPr lang="fr-FR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57009" y="4649450"/>
            <a:ext cx="7330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>
                <a:solidFill>
                  <a:srgbClr val="00B050"/>
                </a:solidFill>
              </a:rPr>
              <a:t>retour_type</a:t>
            </a:r>
            <a:r>
              <a:rPr lang="fr-FR" dirty="0" smtClean="0"/>
              <a:t>) </a:t>
            </a:r>
            <a:r>
              <a:rPr lang="fr-FR" dirty="0" err="1" smtClean="0">
                <a:solidFill>
                  <a:srgbClr val="7030A0"/>
                </a:solidFill>
              </a:rPr>
              <a:t>methode_nom</a:t>
            </a:r>
            <a:r>
              <a:rPr lang="fr-FR" dirty="0" smtClean="0"/>
              <a:t>:(</a:t>
            </a:r>
            <a:r>
              <a:rPr lang="fr-FR" dirty="0" smtClean="0">
                <a:solidFill>
                  <a:srgbClr val="FF0000"/>
                </a:solidFill>
              </a:rPr>
              <a:t>argument_type1</a:t>
            </a:r>
            <a:r>
              <a:rPr lang="fr-FR" dirty="0" smtClean="0"/>
              <a:t>) </a:t>
            </a:r>
            <a:r>
              <a:rPr lang="fr-FR" dirty="0" smtClean="0">
                <a:solidFill>
                  <a:schemeClr val="accent2"/>
                </a:solidFill>
              </a:rPr>
              <a:t>argument_nom-1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dirty="0" smtClean="0"/>
              <a:t>	joindre_argument2: (</a:t>
            </a:r>
            <a:r>
              <a:rPr lang="fr-FR" dirty="0" smtClean="0">
                <a:solidFill>
                  <a:srgbClr val="FF0000"/>
                </a:solidFill>
              </a:rPr>
              <a:t>argument_type-2</a:t>
            </a:r>
            <a:r>
              <a:rPr lang="fr-FR" dirty="0" smtClean="0"/>
              <a:t>) </a:t>
            </a:r>
            <a:r>
              <a:rPr lang="fr-FR" dirty="0" smtClean="0">
                <a:solidFill>
                  <a:schemeClr val="accent2"/>
                </a:solidFill>
              </a:rPr>
              <a:t>argument_nom-2</a:t>
            </a:r>
            <a:r>
              <a:rPr lang="is-IS" dirty="0" smtClean="0">
                <a:solidFill>
                  <a:schemeClr val="accent2"/>
                </a:solidFill>
              </a:rPr>
              <a:t>…..</a:t>
            </a:r>
            <a:r>
              <a:rPr lang="fr-FR" dirty="0" smtClean="0">
                <a:solidFill>
                  <a:schemeClr val="accent2"/>
                </a:solidFill>
              </a:rPr>
              <a:t>.</a:t>
            </a:r>
            <a:r>
              <a:rPr lang="fr-FR" dirty="0" smtClean="0"/>
              <a:t>	</a:t>
            </a:r>
            <a:r>
              <a:rPr lang="fr-FR" dirty="0" err="1" smtClean="0"/>
              <a:t>joindre_argumentn</a:t>
            </a:r>
            <a:r>
              <a:rPr lang="fr-FR" dirty="0" smtClean="0"/>
              <a:t>: (</a:t>
            </a:r>
            <a:r>
              <a:rPr lang="fr-FR" dirty="0" err="1" smtClean="0">
                <a:solidFill>
                  <a:srgbClr val="FF0000"/>
                </a:solidFill>
              </a:rPr>
              <a:t>argument_type</a:t>
            </a:r>
            <a:r>
              <a:rPr lang="fr-FR" dirty="0" smtClean="0">
                <a:solidFill>
                  <a:srgbClr val="FF0000"/>
                </a:solidFill>
              </a:rPr>
              <a:t>-n</a:t>
            </a:r>
            <a:r>
              <a:rPr lang="fr-FR" dirty="0" smtClean="0"/>
              <a:t>) </a:t>
            </a:r>
            <a:r>
              <a:rPr lang="fr-FR" dirty="0" err="1" smtClean="0">
                <a:solidFill>
                  <a:schemeClr val="accent2"/>
                </a:solidFill>
              </a:rPr>
              <a:t>argument_nom</a:t>
            </a:r>
            <a:r>
              <a:rPr lang="fr-FR" dirty="0" smtClean="0">
                <a:solidFill>
                  <a:schemeClr val="accent2"/>
                </a:solidFill>
              </a:rPr>
              <a:t>-n;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           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70" y="5849779"/>
            <a:ext cx="3581400" cy="33020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2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0355"/>
            <a:ext cx="10515600" cy="60923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0" y="1026826"/>
            <a:ext cx="3442914" cy="4826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76" y="1054729"/>
            <a:ext cx="3530054" cy="5089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3463" y="657494"/>
            <a:ext cx="262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2"/>
                </a:solidFill>
              </a:rPr>
              <a:t>Appeler par Valeur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96990" y="629591"/>
            <a:ext cx="262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2"/>
                </a:solidFill>
              </a:rPr>
              <a:t>Appeler par Reference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572" y="1054729"/>
            <a:ext cx="3568781" cy="5141303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12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345"/>
            <a:ext cx="10515600" cy="63921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Objective-C Numéros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45" y="1004341"/>
            <a:ext cx="5472658" cy="56363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+ (</a:t>
            </a:r>
            <a:r>
              <a:rPr lang="en-US" sz="1800" b="1" dirty="0" err="1">
                <a:solidFill>
                  <a:srgbClr val="7030A0"/>
                </a:solidFill>
              </a:rPr>
              <a:t>NSNumber</a:t>
            </a:r>
            <a:r>
              <a:rPr lang="en-US" sz="1800" b="1" dirty="0">
                <a:solidFill>
                  <a:srgbClr val="7030A0"/>
                </a:solidFill>
              </a:rPr>
              <a:t> *)</a:t>
            </a:r>
            <a:r>
              <a:rPr lang="en-US" sz="1800" b="1" dirty="0" err="1">
                <a:solidFill>
                  <a:srgbClr val="7030A0"/>
                </a:solidFill>
              </a:rPr>
              <a:t>numberWithBool</a:t>
            </a:r>
            <a:r>
              <a:rPr lang="en-US" sz="1800" b="1" dirty="0">
                <a:solidFill>
                  <a:srgbClr val="7030A0"/>
                </a:solidFill>
              </a:rPr>
              <a:t>:(</a:t>
            </a:r>
            <a:r>
              <a:rPr lang="en-US" sz="1800" b="1" dirty="0" smtClean="0">
                <a:solidFill>
                  <a:srgbClr val="7030A0"/>
                </a:solidFill>
              </a:rPr>
              <a:t>BOOL)value</a:t>
            </a:r>
          </a:p>
          <a:p>
            <a:pPr marL="0" indent="0">
              <a:buNone/>
            </a:pP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400" dirty="0" smtClean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     Crée 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et renvoie un objet </a:t>
            </a:r>
            <a:r>
              <a:rPr lang="fr-FR" sz="1400" dirty="0" err="1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NSNumber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contenant une </a:t>
            </a:r>
            <a:r>
              <a:rPr lang="fr-FR" sz="1400" dirty="0" smtClean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valeur 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donnée, en le traitant comme BOOL.</a:t>
            </a:r>
            <a:endParaRPr lang="en-US" sz="1400" b="1" dirty="0" smtClean="0">
              <a:solidFill>
                <a:srgbClr val="7030A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+ (</a:t>
            </a:r>
            <a:r>
              <a:rPr lang="en-US" sz="1800" b="1" dirty="0" err="1">
                <a:solidFill>
                  <a:srgbClr val="7030A0"/>
                </a:solidFill>
              </a:rPr>
              <a:t>NSNumber</a:t>
            </a:r>
            <a:r>
              <a:rPr lang="en-US" sz="1800" b="1" dirty="0">
                <a:solidFill>
                  <a:srgbClr val="7030A0"/>
                </a:solidFill>
              </a:rPr>
              <a:t> *)</a:t>
            </a:r>
            <a:r>
              <a:rPr lang="en-US" sz="1800" b="1" dirty="0" err="1">
                <a:solidFill>
                  <a:srgbClr val="7030A0"/>
                </a:solidFill>
              </a:rPr>
              <a:t>numberWithChar</a:t>
            </a:r>
            <a:r>
              <a:rPr lang="en-US" sz="1800" b="1" dirty="0">
                <a:solidFill>
                  <a:srgbClr val="7030A0"/>
                </a:solidFill>
              </a:rPr>
              <a:t>:(</a:t>
            </a:r>
            <a:r>
              <a:rPr lang="en-US" sz="1800" b="1" dirty="0" smtClean="0">
                <a:solidFill>
                  <a:srgbClr val="7030A0"/>
                </a:solidFill>
              </a:rPr>
              <a:t>char)value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</a:rPr>
              <a:t>        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Crée et renvoie un objet </a:t>
            </a:r>
            <a:r>
              <a:rPr lang="fr-FR" sz="1400" dirty="0" err="1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NSNumber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contenant une valeur donnée, en le traitant comme un caractère signé.</a:t>
            </a:r>
            <a:endParaRPr lang="en-US" sz="1400" dirty="0">
              <a:solidFill>
                <a:srgbClr val="7030A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+ (</a:t>
            </a:r>
            <a:r>
              <a:rPr lang="en-US" sz="1800" b="1" dirty="0" err="1">
                <a:solidFill>
                  <a:srgbClr val="7030A0"/>
                </a:solidFill>
              </a:rPr>
              <a:t>NSNumber</a:t>
            </a:r>
            <a:r>
              <a:rPr lang="en-US" sz="1800" b="1" dirty="0">
                <a:solidFill>
                  <a:srgbClr val="7030A0"/>
                </a:solidFill>
              </a:rPr>
              <a:t> *)</a:t>
            </a:r>
            <a:r>
              <a:rPr lang="en-US" sz="1800" b="1" dirty="0" err="1" smtClean="0">
                <a:solidFill>
                  <a:srgbClr val="7030A0"/>
                </a:solidFill>
              </a:rPr>
              <a:t>numberWithDouble</a:t>
            </a:r>
            <a:r>
              <a:rPr lang="en-US" sz="1800" b="1" dirty="0" smtClean="0">
                <a:solidFill>
                  <a:srgbClr val="7030A0"/>
                </a:solidFill>
              </a:rPr>
              <a:t>:(double)value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</a:rPr>
              <a:t>        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Crée et renvoie un objet </a:t>
            </a:r>
            <a:r>
              <a:rPr lang="fr-FR" sz="1400" dirty="0" err="1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NSNumber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contenant une valeur donnée, en le traitant comme un double.</a:t>
            </a:r>
            <a:r>
              <a:rPr lang="en-US" sz="1800" b="1" dirty="0">
                <a:solidFill>
                  <a:srgbClr val="7030A0"/>
                </a:solidFill>
              </a:rPr>
              <a:t>	</a:t>
            </a:r>
            <a:endParaRPr lang="en-US" sz="18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+ (</a:t>
            </a:r>
            <a:r>
              <a:rPr lang="en-US" sz="1800" b="1" dirty="0" err="1">
                <a:solidFill>
                  <a:srgbClr val="7030A0"/>
                </a:solidFill>
              </a:rPr>
              <a:t>NSNumber</a:t>
            </a:r>
            <a:r>
              <a:rPr lang="en-US" sz="1800" b="1" dirty="0">
                <a:solidFill>
                  <a:srgbClr val="7030A0"/>
                </a:solidFill>
              </a:rPr>
              <a:t> *)</a:t>
            </a:r>
            <a:r>
              <a:rPr lang="en-US" sz="1800" b="1" dirty="0" err="1" smtClean="0">
                <a:solidFill>
                  <a:srgbClr val="7030A0"/>
                </a:solidFill>
              </a:rPr>
              <a:t>numberWithFloat</a:t>
            </a:r>
            <a:r>
              <a:rPr lang="en-US" sz="1800" b="1" dirty="0" smtClean="0">
                <a:solidFill>
                  <a:srgbClr val="7030A0"/>
                </a:solidFill>
              </a:rPr>
              <a:t>:(float)value</a:t>
            </a:r>
          </a:p>
          <a:p>
            <a:pPr marL="0" indent="0">
              <a:buNone/>
            </a:pP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400" dirty="0" smtClean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    Crée 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et renvoie un objet </a:t>
            </a:r>
            <a:r>
              <a:rPr lang="fr-FR" sz="1400" dirty="0" err="1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NSNumber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contenant une valeur donnée, en le traitant comme un </a:t>
            </a:r>
            <a:r>
              <a:rPr lang="fr-FR" sz="1400" dirty="0" err="1" smtClean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float</a:t>
            </a:r>
            <a:r>
              <a:rPr lang="fr-FR" sz="1400" dirty="0" smtClean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	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</a:rPr>
              <a:t>+ </a:t>
            </a:r>
            <a:r>
              <a:rPr lang="en-US" sz="1800" b="1" dirty="0">
                <a:solidFill>
                  <a:srgbClr val="7030A0"/>
                </a:solidFill>
              </a:rPr>
              <a:t>(</a:t>
            </a:r>
            <a:r>
              <a:rPr lang="en-US" sz="1800" b="1" dirty="0" err="1">
                <a:solidFill>
                  <a:srgbClr val="7030A0"/>
                </a:solidFill>
              </a:rPr>
              <a:t>NSNumber</a:t>
            </a:r>
            <a:r>
              <a:rPr lang="en-US" sz="1800" b="1" dirty="0">
                <a:solidFill>
                  <a:srgbClr val="7030A0"/>
                </a:solidFill>
              </a:rPr>
              <a:t> *)</a:t>
            </a:r>
            <a:r>
              <a:rPr lang="en-US" sz="1800" b="1" dirty="0" err="1" smtClean="0">
                <a:solidFill>
                  <a:srgbClr val="7030A0"/>
                </a:solidFill>
              </a:rPr>
              <a:t>numberWithInt</a:t>
            </a:r>
            <a:r>
              <a:rPr lang="en-US" sz="1800" b="1" dirty="0" smtClean="0">
                <a:solidFill>
                  <a:srgbClr val="7030A0"/>
                </a:solidFill>
              </a:rPr>
              <a:t>:(</a:t>
            </a:r>
            <a:r>
              <a:rPr lang="en-US" sz="1800" b="1" dirty="0" err="1" smtClean="0">
                <a:solidFill>
                  <a:srgbClr val="7030A0"/>
                </a:solidFill>
              </a:rPr>
              <a:t>int</a:t>
            </a:r>
            <a:r>
              <a:rPr lang="en-US" sz="1800" b="1" dirty="0" smtClean="0">
                <a:solidFill>
                  <a:srgbClr val="7030A0"/>
                </a:solidFill>
              </a:rPr>
              <a:t>)value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800" dirty="0" smtClean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  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Crée et renvoie un objet </a:t>
            </a:r>
            <a:r>
              <a:rPr lang="fr-FR" sz="1400" dirty="0" err="1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NSNumber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contenant une valeur donnée, en le traitant comme un </a:t>
            </a:r>
            <a:r>
              <a:rPr lang="fr-FR" sz="1400" dirty="0" err="1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int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  <a:r>
              <a:rPr lang="en-US" sz="2400" b="1" dirty="0">
                <a:solidFill>
                  <a:srgbClr val="7030A0"/>
                </a:solidFill>
              </a:rPr>
              <a:t>	</a:t>
            </a:r>
            <a:endParaRPr lang="en-US" sz="1800" b="1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+ (</a:t>
            </a:r>
            <a:r>
              <a:rPr lang="en-US" sz="1800" b="1" dirty="0" err="1">
                <a:solidFill>
                  <a:srgbClr val="7030A0"/>
                </a:solidFill>
              </a:rPr>
              <a:t>NSNumber</a:t>
            </a:r>
            <a:r>
              <a:rPr lang="en-US" sz="1800" b="1" dirty="0">
                <a:solidFill>
                  <a:srgbClr val="7030A0"/>
                </a:solidFill>
              </a:rPr>
              <a:t> *)</a:t>
            </a:r>
            <a:r>
              <a:rPr lang="en-US" sz="1800" b="1" dirty="0" err="1" smtClean="0">
                <a:solidFill>
                  <a:srgbClr val="7030A0"/>
                </a:solidFill>
              </a:rPr>
              <a:t>numberWithInteger</a:t>
            </a:r>
            <a:r>
              <a:rPr lang="en-US" sz="1800" b="1" dirty="0" smtClean="0">
                <a:solidFill>
                  <a:srgbClr val="7030A0"/>
                </a:solidFill>
              </a:rPr>
              <a:t>:(</a:t>
            </a:r>
            <a:r>
              <a:rPr lang="en-US" sz="1800" b="1" dirty="0" err="1" smtClean="0">
                <a:solidFill>
                  <a:srgbClr val="7030A0"/>
                </a:solidFill>
              </a:rPr>
              <a:t>NSInteger</a:t>
            </a:r>
            <a:r>
              <a:rPr lang="en-US" sz="1800" b="1" dirty="0" smtClean="0">
                <a:solidFill>
                  <a:srgbClr val="7030A0"/>
                </a:solidFill>
              </a:rPr>
              <a:t>)value</a:t>
            </a:r>
          </a:p>
          <a:p>
            <a:pPr marL="0" indent="0">
              <a:buNone/>
            </a:pP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400" dirty="0" smtClean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    Crée 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et renvoie un objet </a:t>
            </a:r>
            <a:r>
              <a:rPr lang="fr-FR" sz="1400" dirty="0" err="1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NSNumber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contenant une valeur donnée, en le traitant comme un </a:t>
            </a:r>
            <a:r>
              <a:rPr lang="fr-FR" sz="1400" dirty="0" err="1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NSInteger</a:t>
            </a:r>
            <a:r>
              <a:rPr lang="fr-FR" sz="1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  <a:r>
              <a:rPr lang="en-US" sz="2400" b="1" dirty="0"/>
              <a:t>	</a:t>
            </a:r>
            <a:endParaRPr lang="en-US" sz="24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7062476" y="946776"/>
            <a:ext cx="442209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(BOOL)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boolValue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  Renvoie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la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valeur du destinataire sous forme de BOOL.</a:t>
            </a:r>
            <a:endParaRPr lang="en-US" sz="1400" dirty="0" smtClean="0">
              <a:solidFill>
                <a:schemeClr val="accent6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>
              <a:buFontTx/>
              <a:buChar char="-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(char)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charValue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  Renvoie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la valeur du destinataire sous forme de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char.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double)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doubleValue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Renvoie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la valeur du destinataire sous forme de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double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float)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floatValue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 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Renvoie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la valeur du destinataire sous forme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 </a:t>
            </a:r>
            <a:r>
              <a:rPr lang="fr-FR" sz="1400" dirty="0" err="1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float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NSInteger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integerValue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Renvoie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la valeur du destinataire sous forme de </a:t>
            </a:r>
            <a:r>
              <a:rPr lang="fr-FR" sz="1400" dirty="0" err="1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NSInteger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int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intValue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Renvoie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la valeur du destinataire sous forme de </a:t>
            </a:r>
            <a:r>
              <a:rPr lang="fr-FR" sz="1400" dirty="0" err="1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int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NSString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*)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stringValue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Renvoie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la valeur du destinataire sous forme de </a:t>
            </a:r>
            <a:r>
              <a:rPr lang="fr-FR" sz="1400" dirty="0" smtClean="0">
                <a:solidFill>
                  <a:schemeClr val="accent6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string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fr-F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491260"/>
            <a:ext cx="5510134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55265"/>
            <a:ext cx="10515600" cy="39937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Objective-C Numéros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700582"/>
            <a:ext cx="5334000" cy="58039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91260"/>
            <a:ext cx="5630056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6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235"/>
            <a:ext cx="10515600" cy="53428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Tableaux 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22169"/>
            <a:ext cx="5765800" cy="1511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42" y="2409597"/>
            <a:ext cx="20701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00" y="4243375"/>
            <a:ext cx="47879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0" y="3351886"/>
            <a:ext cx="4800600" cy="520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9803" y="2872956"/>
            <a:ext cx="64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7030A0"/>
                </a:solidFill>
              </a:rPr>
              <a:t>ou</a:t>
            </a:r>
            <a:endParaRPr lang="fr-FR" sz="28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2323" y="3789853"/>
            <a:ext cx="64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7030A0"/>
                </a:solidFill>
              </a:rPr>
              <a:t>ou</a:t>
            </a:r>
            <a:endParaRPr lang="fr-FR" sz="2800" dirty="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341" y="2482803"/>
            <a:ext cx="5596227" cy="996588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1" name="Striped Right Arrow 10"/>
          <p:cNvSpPr/>
          <p:nvPr/>
        </p:nvSpPr>
        <p:spPr>
          <a:xfrm rot="19373493">
            <a:off x="4920107" y="3651845"/>
            <a:ext cx="719528" cy="4404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24832"/>
            <a:ext cx="4779278" cy="2961655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918679" y="6461280"/>
            <a:ext cx="5719997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2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226"/>
            <a:ext cx="10515600" cy="429354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Tableaux Multidimensionnelle 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21"/>
            <a:ext cx="5892800" cy="172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30" y="3592020"/>
            <a:ext cx="1257300" cy="3048000"/>
          </a:xfrm>
          <a:prstGeom prst="rect">
            <a:avLst/>
          </a:prstGeom>
        </p:spPr>
      </p:pic>
      <p:sp>
        <p:nvSpPr>
          <p:cNvPr id="8" name="Curved Left Arrow 7"/>
          <p:cNvSpPr/>
          <p:nvPr/>
        </p:nvSpPr>
        <p:spPr>
          <a:xfrm rot="3155901">
            <a:off x="6540709" y="4749415"/>
            <a:ext cx="1823802" cy="16530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6" y="2583721"/>
            <a:ext cx="6039824" cy="1163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83" y="941292"/>
            <a:ext cx="4673600" cy="31115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76270"/>
            <a:ext cx="5839918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59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293"/>
            <a:ext cx="10515600" cy="51929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Passer un tableaux dans </a:t>
            </a:r>
            <a:r>
              <a:rPr lang="fr-FR" smtClean="0"/>
              <a:t>un fonctions </a:t>
            </a:r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659567" y="871095"/>
            <a:ext cx="2264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Technique -1</a:t>
            </a:r>
            <a:endParaRPr lang="fr-FR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799170" y="813635"/>
            <a:ext cx="2264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Technique -2</a:t>
            </a:r>
            <a:endParaRPr lang="fr-FR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089349" y="871095"/>
            <a:ext cx="2264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Technique -3</a:t>
            </a:r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74"/>
          <a:stretch/>
        </p:blipFill>
        <p:spPr>
          <a:xfrm>
            <a:off x="399138" y="1307207"/>
            <a:ext cx="3103888" cy="1326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88"/>
          <a:stretch/>
        </p:blipFill>
        <p:spPr>
          <a:xfrm>
            <a:off x="4460302" y="1356044"/>
            <a:ext cx="2981585" cy="118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03"/>
          <a:stretch/>
        </p:blipFill>
        <p:spPr>
          <a:xfrm>
            <a:off x="8399163" y="1356044"/>
            <a:ext cx="3563535" cy="1473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8" y="2829153"/>
            <a:ext cx="4356100" cy="279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87" y="2556333"/>
            <a:ext cx="2760792" cy="4267352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138970" y="6506249"/>
            <a:ext cx="5570095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82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35" y="206660"/>
            <a:ext cx="5643650" cy="40594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81" y="1509631"/>
            <a:ext cx="6733819" cy="475063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599" y="6551220"/>
            <a:ext cx="5555105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78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0255"/>
            <a:ext cx="10515600" cy="50430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Retourner un </a:t>
            </a:r>
            <a:r>
              <a:rPr lang="fr-FR" b="1" dirty="0" smtClean="0"/>
              <a:t>tableaux</a:t>
            </a:r>
            <a:r>
              <a:rPr lang="fr-FR" dirty="0" smtClean="0"/>
              <a:t> ou </a:t>
            </a:r>
            <a:r>
              <a:rPr lang="fr-FR" b="1" dirty="0" smtClean="0"/>
              <a:t>pointer</a:t>
            </a:r>
            <a:r>
              <a:rPr lang="fr-FR" dirty="0" smtClean="0"/>
              <a:t> de fonction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445" y="941204"/>
            <a:ext cx="3583898" cy="5639423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ne </a:t>
            </a:r>
            <a:r>
              <a:rPr lang="fr-FR" dirty="0" smtClean="0"/>
              <a:t>peux pas renvoyer </a:t>
            </a:r>
            <a:r>
              <a:rPr lang="fr-FR" dirty="0"/>
              <a:t>un tableau entier en tant qu'argument à une </a:t>
            </a:r>
            <a:r>
              <a:rPr lang="fr-FR" dirty="0" smtClean="0"/>
              <a:t>fonction</a:t>
            </a:r>
          </a:p>
          <a:p>
            <a:r>
              <a:rPr lang="fr-FR" dirty="0"/>
              <a:t>peut renvoyer un pointeur vers un tableau en spécifiant le nom du tableau sans </a:t>
            </a:r>
            <a:r>
              <a:rPr lang="fr-FR" dirty="0" smtClean="0"/>
              <a:t>index</a:t>
            </a:r>
          </a:p>
          <a:p>
            <a:r>
              <a:rPr lang="fr-FR" dirty="0" smtClean="0"/>
              <a:t>Ne préférer pas renvoyer le adresse de un variable locale dehors de un fonction </a:t>
            </a:r>
          </a:p>
          <a:p>
            <a:r>
              <a:rPr lang="fr-FR" dirty="0" smtClean="0"/>
              <a:t>On doit déclarer une variable locale comme un </a:t>
            </a:r>
            <a:r>
              <a:rPr lang="fr-FR" b="1" dirty="0" err="1" smtClean="0"/>
              <a:t>static</a:t>
            </a:r>
            <a:r>
              <a:rPr lang="fr-FR" dirty="0" smtClean="0"/>
              <a:t> variable </a:t>
            </a:r>
            <a:endParaRPr lang="fr-FR" dirty="0"/>
          </a:p>
        </p:txBody>
      </p:sp>
      <p:sp>
        <p:nvSpPr>
          <p:cNvPr id="6" name="Notched Right Arrow 5"/>
          <p:cNvSpPr/>
          <p:nvPr/>
        </p:nvSpPr>
        <p:spPr>
          <a:xfrm>
            <a:off x="8661308" y="2803161"/>
            <a:ext cx="704538" cy="8437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09" y="713228"/>
            <a:ext cx="3725332" cy="6144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06" y="1177923"/>
            <a:ext cx="2564005" cy="460828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266004" y="6492875"/>
            <a:ext cx="6319603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0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255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Pointeur vers un tableau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9" y="944380"/>
            <a:ext cx="6713290" cy="5501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08" y="2323059"/>
            <a:ext cx="3238500" cy="20193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030449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3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0"/>
            <a:ext cx="7010400" cy="114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fr-FR" altLang="en-US" b="0">
                <a:solidFill>
                  <a:srgbClr val="00FF00"/>
                </a:solidFill>
                <a:latin typeface="Times New Roman" charset="0"/>
              </a:rPr>
              <a:t>Les pointeurs, c'est quoi?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8391" y="989200"/>
            <a:ext cx="5077917" cy="1453407"/>
            <a:chOff x="3048000" y="3795713"/>
            <a:chExt cx="6781800" cy="1462088"/>
          </a:xfrm>
        </p:grpSpPr>
        <p:sp>
          <p:nvSpPr>
            <p:cNvPr id="236549" name="Rectangle 5"/>
            <p:cNvSpPr>
              <a:spLocks noChangeArrowheads="1"/>
            </p:cNvSpPr>
            <p:nvPr/>
          </p:nvSpPr>
          <p:spPr bwMode="auto">
            <a:xfrm>
              <a:off x="3048000" y="4557713"/>
              <a:ext cx="1981200" cy="685800"/>
            </a:xfrm>
            <a:prstGeom prst="rect">
              <a:avLst/>
            </a:prstGeom>
            <a:solidFill>
              <a:srgbClr val="00FF0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1500000" lon="20099999" rev="0"/>
              </a:camera>
              <a:lightRig rig="legacyFlat4" dir="t"/>
            </a:scene3d>
            <a:sp3d extrusionH="887400" contourW="12700" prstMaterial="legacyMatte">
              <a:bevelT w="13500" h="13500" prst="angle"/>
              <a:bevelB w="13500" h="13500" prst="angle"/>
              <a:extrusionClr>
                <a:srgbClr val="00FF00"/>
              </a:extrusionClr>
              <a:contourClr>
                <a:srgbClr val="00FF0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fr-FR" altLang="en-US" sz="2400">
                <a:solidFill>
                  <a:srgbClr val="00CCFF"/>
                </a:solidFill>
              </a:endParaRPr>
            </a:p>
          </p:txBody>
        </p:sp>
        <p:sp>
          <p:nvSpPr>
            <p:cNvPr id="236550" name="Text Box 6"/>
            <p:cNvSpPr txBox="1">
              <a:spLocks noChangeArrowheads="1"/>
            </p:cNvSpPr>
            <p:nvPr/>
          </p:nvSpPr>
          <p:spPr bwMode="auto">
            <a:xfrm>
              <a:off x="3048001" y="4786313"/>
              <a:ext cx="10198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fr-BE" altLang="en-US" b="1">
                  <a:solidFill>
                    <a:schemeClr val="accent1"/>
                  </a:solidFill>
                </a:rPr>
                <a:t>p=</a:t>
              </a:r>
              <a:r>
                <a:rPr lang="fr-FR" altLang="en-US" b="1">
                  <a:solidFill>
                    <a:schemeClr val="accent1"/>
                  </a:solidFill>
                </a:rPr>
                <a:t>5A0F3</a:t>
              </a:r>
            </a:p>
          </p:txBody>
        </p:sp>
        <p:sp>
          <p:nvSpPr>
            <p:cNvPr id="236551" name="Text Box 7"/>
            <p:cNvSpPr txBox="1">
              <a:spLocks noChangeArrowheads="1"/>
            </p:cNvSpPr>
            <p:nvPr/>
          </p:nvSpPr>
          <p:spPr bwMode="auto">
            <a:xfrm>
              <a:off x="5199064" y="3795713"/>
              <a:ext cx="7445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BE" altLang="en-US" sz="2400"/>
                <a:t>i=17</a:t>
              </a:r>
              <a:endParaRPr lang="fr-FR" altLang="en-US" sz="2400"/>
            </a:p>
          </p:txBody>
        </p:sp>
        <p:cxnSp>
          <p:nvCxnSpPr>
            <p:cNvPr id="236552" name="AutoShape 8"/>
            <p:cNvCxnSpPr>
              <a:cxnSpLocks noChangeShapeType="1"/>
            </p:cNvCxnSpPr>
            <p:nvPr/>
          </p:nvCxnSpPr>
          <p:spPr bwMode="auto">
            <a:xfrm rot="10800000" flipV="1">
              <a:off x="4097338" y="4024313"/>
              <a:ext cx="1084262" cy="457200"/>
            </a:xfrm>
            <a:prstGeom prst="bentConnector2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36553" name="Group 9"/>
            <p:cNvGrpSpPr>
              <a:grpSpLocks/>
            </p:cNvGrpSpPr>
            <p:nvPr/>
          </p:nvGrpSpPr>
          <p:grpSpPr bwMode="auto">
            <a:xfrm>
              <a:off x="6477000" y="4176714"/>
              <a:ext cx="3352800" cy="1081087"/>
              <a:chOff x="3120" y="2760"/>
              <a:chExt cx="2112" cy="681"/>
            </a:xfrm>
          </p:grpSpPr>
          <p:sp>
            <p:nvSpPr>
              <p:cNvPr id="236554" name="Rectangle 10"/>
              <p:cNvSpPr>
                <a:spLocks noChangeArrowheads="1"/>
              </p:cNvSpPr>
              <p:nvPr/>
            </p:nvSpPr>
            <p:spPr bwMode="auto">
              <a:xfrm>
                <a:off x="3120" y="2760"/>
                <a:ext cx="864" cy="432"/>
              </a:xfrm>
              <a:prstGeom prst="rect">
                <a:avLst/>
              </a:prstGeom>
              <a:noFill/>
              <a:ln w="12700">
                <a:solidFill>
                  <a:srgbClr val="00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36555" name="Rectangle 11"/>
              <p:cNvSpPr>
                <a:spLocks noChangeArrowheads="1"/>
              </p:cNvSpPr>
              <p:nvPr/>
            </p:nvSpPr>
            <p:spPr bwMode="auto">
              <a:xfrm>
                <a:off x="4368" y="2760"/>
                <a:ext cx="864" cy="432"/>
              </a:xfrm>
              <a:prstGeom prst="rect">
                <a:avLst/>
              </a:prstGeom>
              <a:noFill/>
              <a:ln w="12700">
                <a:solidFill>
                  <a:srgbClr val="00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36556" name="Text Box 12"/>
              <p:cNvSpPr txBox="1">
                <a:spLocks noChangeArrowheads="1"/>
              </p:cNvSpPr>
              <p:nvPr/>
            </p:nvSpPr>
            <p:spPr bwMode="auto">
              <a:xfrm>
                <a:off x="3455" y="3114"/>
                <a:ext cx="241" cy="32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fr-FR" altLang="en-US" sz="2800" b="1" dirty="0">
                    <a:solidFill>
                      <a:srgbClr val="7030A0"/>
                    </a:solidFill>
                  </a:rPr>
                  <a:t>p</a:t>
                </a:r>
              </a:p>
            </p:txBody>
          </p:sp>
          <p:sp>
            <p:nvSpPr>
              <p:cNvPr id="236557" name="Text Box 13"/>
              <p:cNvSpPr txBox="1">
                <a:spLocks noChangeArrowheads="1"/>
              </p:cNvSpPr>
              <p:nvPr/>
            </p:nvSpPr>
            <p:spPr bwMode="auto">
              <a:xfrm>
                <a:off x="4694" y="3114"/>
                <a:ext cx="17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fr-FR" altLang="en-US" sz="2800" b="1" dirty="0">
                    <a:solidFill>
                      <a:srgbClr val="7030A0"/>
                    </a:solidFill>
                  </a:rPr>
                  <a:t>i</a:t>
                </a:r>
              </a:p>
            </p:txBody>
          </p:sp>
          <p:sp>
            <p:nvSpPr>
              <p:cNvPr id="236558" name="Text Box 14"/>
              <p:cNvSpPr txBox="1">
                <a:spLocks noChangeArrowheads="1"/>
              </p:cNvSpPr>
              <p:nvPr/>
            </p:nvSpPr>
            <p:spPr bwMode="auto">
              <a:xfrm>
                <a:off x="3316" y="2865"/>
                <a:ext cx="49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fr-FR" altLang="en-US" b="1" dirty="0">
                    <a:solidFill>
                      <a:srgbClr val="7030A0"/>
                    </a:solidFill>
                  </a:rPr>
                  <a:t>5A0F3</a:t>
                </a:r>
              </a:p>
            </p:txBody>
          </p:sp>
          <p:sp>
            <p:nvSpPr>
              <p:cNvPr id="236559" name="Text Box 15"/>
              <p:cNvSpPr txBox="1">
                <a:spLocks noChangeArrowheads="1"/>
              </p:cNvSpPr>
              <p:nvPr/>
            </p:nvSpPr>
            <p:spPr bwMode="auto">
              <a:xfrm>
                <a:off x="4646" y="2832"/>
                <a:ext cx="26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fr-FR" altLang="en-US" b="1" dirty="0">
                    <a:solidFill>
                      <a:srgbClr val="7030A0"/>
                    </a:solidFill>
                  </a:rPr>
                  <a:t>17</a:t>
                </a:r>
              </a:p>
            </p:txBody>
          </p:sp>
          <p:cxnSp>
            <p:nvCxnSpPr>
              <p:cNvPr id="236560" name="AutoShape 16"/>
              <p:cNvCxnSpPr>
                <a:cxnSpLocks noChangeShapeType="1"/>
                <a:stCxn id="236554" idx="0"/>
                <a:endCxn id="236555" idx="1"/>
              </p:cNvCxnSpPr>
              <p:nvPr/>
            </p:nvCxnSpPr>
            <p:spPr bwMode="auto">
              <a:xfrm rot="5400000" flipV="1">
                <a:off x="3852" y="2460"/>
                <a:ext cx="216" cy="816"/>
              </a:xfrm>
              <a:prstGeom prst="bentConnector4">
                <a:avLst>
                  <a:gd name="adj1" fmla="val -66667"/>
                  <a:gd name="adj2" fmla="val 76472"/>
                </a:avLst>
              </a:prstGeom>
              <a:noFill/>
              <a:ln w="38100">
                <a:solidFill>
                  <a:srgbClr val="7030A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40" y="989200"/>
            <a:ext cx="6384298" cy="4660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33" y="2596062"/>
            <a:ext cx="5283200" cy="107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33" y="3675562"/>
            <a:ext cx="4492549" cy="2904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27" y="5278081"/>
            <a:ext cx="3362666" cy="157991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757988" y="6492875"/>
            <a:ext cx="5248275" cy="365125"/>
          </a:xfrm>
        </p:spPr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266"/>
            <a:ext cx="10515600" cy="474324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Tableaux de pointers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343524" y="389750"/>
            <a:ext cx="341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7030A0"/>
                </a:solidFill>
              </a:rPr>
              <a:t>Est que on a bien compris le tableaux ? </a:t>
            </a:r>
            <a:endParaRPr lang="fr-FR" sz="20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41896" y="662070"/>
            <a:ext cx="491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7030A0"/>
                </a:solidFill>
              </a:rPr>
              <a:t>Alors pointer de tableaux ensuite !!</a:t>
            </a:r>
            <a:endParaRPr lang="fr-FR" sz="28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2" y="1029065"/>
            <a:ext cx="4330700" cy="265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59" y="1511246"/>
            <a:ext cx="5054600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27" y="3278630"/>
            <a:ext cx="4787900" cy="3467100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6" idx="2"/>
          </p:cNvCxnSpPr>
          <p:nvPr/>
        </p:nvCxnSpPr>
        <p:spPr>
          <a:xfrm rot="5400000">
            <a:off x="7744891" y="3963414"/>
            <a:ext cx="878436" cy="25273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234"/>
            <a:ext cx="10515600" cy="414364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Arithmétique du pointer</a:t>
            </a:r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524652" y="809470"/>
            <a:ext cx="3387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</a:rPr>
              <a:t>Incrémenter un pointeur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4629" y="856940"/>
            <a:ext cx="3387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2"/>
                </a:solidFill>
              </a:rPr>
              <a:t>Décrémenter un pointeur</a:t>
            </a:r>
            <a:endParaRPr lang="fr-FR" sz="24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79757" y="859440"/>
            <a:ext cx="3877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2"/>
                </a:solidFill>
              </a:rPr>
              <a:t>Comparaisons du </a:t>
            </a:r>
            <a:r>
              <a:rPr lang="fr-FR" sz="2400" dirty="0">
                <a:solidFill>
                  <a:schemeClr val="accent2"/>
                </a:solidFill>
              </a:rPr>
              <a:t>pointeur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1" y="1271135"/>
            <a:ext cx="3927199" cy="3375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49" y="1318605"/>
            <a:ext cx="3684557" cy="33283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85" y="1316105"/>
            <a:ext cx="4137755" cy="3375816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6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234"/>
            <a:ext cx="10515600" cy="4443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Envoyer un pointer dans </a:t>
            </a:r>
            <a:r>
              <a:rPr lang="fr-FR" smtClean="0"/>
              <a:t>un fonction en C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74479" y="933910"/>
            <a:ext cx="4548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Passer pointer dans un fonction</a:t>
            </a:r>
            <a:endParaRPr lang="fr-F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868779" y="768262"/>
            <a:ext cx="632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Passer pointer </a:t>
            </a:r>
            <a:r>
              <a:rPr lang="fr-FR" sz="2400" smtClean="0"/>
              <a:t>de tableaux  dans un </a:t>
            </a:r>
            <a:r>
              <a:rPr lang="fr-FR" sz="2400" dirty="0" smtClean="0"/>
              <a:t>fonction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8" y="1395575"/>
            <a:ext cx="4826000" cy="474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17" y="1164742"/>
            <a:ext cx="3858414" cy="569325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29197" y="6536230"/>
            <a:ext cx="6639393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266"/>
            <a:ext cx="10515600" cy="47432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pointer de pointer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938" y="959578"/>
            <a:ext cx="54737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26" y="2559154"/>
            <a:ext cx="3187700" cy="660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8" y="2109658"/>
            <a:ext cx="5168900" cy="39878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14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27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0278" y="30892"/>
            <a:ext cx="10515600" cy="639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mtClean="0"/>
              <a:t>Strings en Objective-C</a:t>
            </a:r>
            <a:endParaRPr lang="fr-FR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6498" y="633454"/>
            <a:ext cx="8455702" cy="434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String représenter par </a:t>
            </a:r>
            <a:r>
              <a:rPr lang="fr-FR" b="1" dirty="0" err="1" smtClean="0">
                <a:solidFill>
                  <a:schemeClr val="accent2"/>
                </a:solidFill>
              </a:rPr>
              <a:t>NSString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smtClean="0"/>
              <a:t>et </a:t>
            </a:r>
            <a:r>
              <a:rPr lang="fr-FR" b="1" dirty="0" err="1" smtClean="0">
                <a:solidFill>
                  <a:schemeClr val="accent2"/>
                </a:solidFill>
              </a:rPr>
              <a:t>NSMutableString</a:t>
            </a:r>
            <a:r>
              <a:rPr lang="fr-FR" b="1" dirty="0" smtClean="0">
                <a:solidFill>
                  <a:schemeClr val="accent2"/>
                </a:solidFill>
              </a:rPr>
              <a:t> 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64598" y="1065254"/>
            <a:ext cx="8455702" cy="434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dirty="0" smtClean="0"/>
              <a:t>Syntaxe pour appeler les fonctions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" y="1611685"/>
            <a:ext cx="1188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rgbClr val="00B0F0"/>
                </a:solidFill>
              </a:rPr>
              <a:t>t</a:t>
            </a:r>
            <a:r>
              <a:rPr lang="fr-FR" sz="2000" dirty="0" err="1" smtClean="0">
                <a:solidFill>
                  <a:srgbClr val="00B0F0"/>
                </a:solidFill>
              </a:rPr>
              <a:t>ypeDeRetour</a:t>
            </a:r>
            <a:r>
              <a:rPr lang="fr-FR" sz="2000" dirty="0" smtClean="0">
                <a:solidFill>
                  <a:srgbClr val="00B0F0"/>
                </a:solidFill>
              </a:rPr>
              <a:t>    </a:t>
            </a:r>
            <a:r>
              <a:rPr lang="fr-FR" sz="2000" dirty="0" err="1" smtClean="0">
                <a:solidFill>
                  <a:srgbClr val="7030A0"/>
                </a:solidFill>
              </a:rPr>
              <a:t>variableDeCapture</a:t>
            </a:r>
            <a:r>
              <a:rPr lang="fr-FR" sz="2000" dirty="0" smtClean="0">
                <a:solidFill>
                  <a:srgbClr val="7030A0"/>
                </a:solidFill>
              </a:rPr>
              <a:t> </a:t>
            </a:r>
            <a:r>
              <a:rPr lang="fr-FR" sz="2000" dirty="0"/>
              <a:t>= </a:t>
            </a:r>
            <a:r>
              <a:rPr lang="fr-FR" sz="2000" dirty="0" smtClean="0"/>
              <a:t>  [</a:t>
            </a:r>
            <a:r>
              <a:rPr lang="fr-FR" sz="2000" dirty="0" err="1" smtClean="0">
                <a:solidFill>
                  <a:schemeClr val="accent6">
                    <a:lumMod val="75000"/>
                  </a:schemeClr>
                </a:solidFill>
              </a:rPr>
              <a:t>objetDuDestinataire</a:t>
            </a:r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fr-FR" sz="2000" dirty="0" err="1"/>
              <a:t>nomDuMéthodeArgument</a:t>
            </a:r>
            <a:r>
              <a:rPr lang="fr-FR" sz="2000" dirty="0"/>
              <a:t>: </a:t>
            </a:r>
            <a:r>
              <a:rPr lang="fr-FR" sz="2000" dirty="0" smtClean="0"/>
              <a:t>    </a:t>
            </a:r>
            <a:r>
              <a:rPr lang="fr-FR" sz="2000" dirty="0" err="1" smtClean="0">
                <a:solidFill>
                  <a:srgbClr val="FF0000"/>
                </a:solidFill>
              </a:rPr>
              <a:t>valeurDuArgument</a:t>
            </a:r>
            <a:r>
              <a:rPr lang="fr-FR" sz="2000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53900" y="2256879"/>
            <a:ext cx="6868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00B0F0"/>
                </a:solidFill>
              </a:rPr>
              <a:t>t</a:t>
            </a:r>
            <a:r>
              <a:rPr lang="fr-FR" dirty="0" err="1" smtClean="0">
                <a:solidFill>
                  <a:srgbClr val="00B0F0"/>
                </a:solidFill>
              </a:rPr>
              <a:t>ypeDeRetour</a:t>
            </a:r>
            <a:r>
              <a:rPr lang="fr-FR" dirty="0" smtClean="0">
                <a:solidFill>
                  <a:srgbClr val="00B0F0"/>
                </a:solidFill>
              </a:rPr>
              <a:t>   :   </a:t>
            </a:r>
            <a:r>
              <a:rPr lang="fr-FR" dirty="0" smtClean="0"/>
              <a:t>Le type de variable auquel le méthode vas retourner</a:t>
            </a:r>
            <a:r>
              <a:rPr lang="fr-FR" dirty="0" smtClean="0">
                <a:solidFill>
                  <a:srgbClr val="00B0F0"/>
                </a:solidFill>
              </a:rPr>
              <a:t> 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1464900" y="2783912"/>
            <a:ext cx="10109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variableDeCapture</a:t>
            </a:r>
            <a:r>
              <a:rPr lang="fr-FR" dirty="0">
                <a:solidFill>
                  <a:srgbClr val="7030A0"/>
                </a:solidFill>
              </a:rPr>
              <a:t> </a:t>
            </a:r>
            <a:r>
              <a:rPr lang="fr-FR" dirty="0" smtClean="0">
                <a:solidFill>
                  <a:srgbClr val="00B0F0"/>
                </a:solidFill>
              </a:rPr>
              <a:t>:   </a:t>
            </a:r>
            <a:r>
              <a:rPr lang="fr-FR" dirty="0" smtClean="0"/>
              <a:t>Le nom de la variable dans laquelle enregistrer le résultat de la méthode; il peut </a:t>
            </a:r>
          </a:p>
          <a:p>
            <a:r>
              <a:rPr lang="fr-FR" dirty="0" smtClean="0"/>
              <a:t>s’agir d’une nouvelle variable ou d’une variable existante, mais il doit correspondre au type de la méthode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426800" y="3571312"/>
            <a:ext cx="10355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objetDuDestinataire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>
                <a:solidFill>
                  <a:srgbClr val="00B0F0"/>
                </a:solidFill>
              </a:rPr>
              <a:t>: </a:t>
            </a:r>
            <a:r>
              <a:rPr lang="fr-FR" dirty="0"/>
              <a:t>L'objet sur lequel la méthode est appelée, qui doit exécuter le comportement attendu.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83900" y="4092012"/>
            <a:ext cx="10827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/>
              <a:t>nomDuMéthodeArgument</a:t>
            </a:r>
            <a:r>
              <a:rPr lang="fr-FR" dirty="0"/>
              <a:t> </a:t>
            </a:r>
            <a:r>
              <a:rPr lang="fr-FR" dirty="0" smtClean="0">
                <a:solidFill>
                  <a:srgbClr val="00B0F0"/>
                </a:solidFill>
              </a:rPr>
              <a:t>: </a:t>
            </a:r>
            <a:r>
              <a:rPr lang="fr-FR" dirty="0"/>
              <a:t>Le nom de la méthode qui doit décrire son effet et qui est utilisé pour appeler son </a:t>
            </a:r>
            <a:endParaRPr lang="fr-FR" dirty="0" smtClean="0"/>
          </a:p>
          <a:p>
            <a:r>
              <a:rPr lang="fr-FR" dirty="0"/>
              <a:t>	</a:t>
            </a:r>
            <a:r>
              <a:rPr lang="fr-FR" dirty="0" smtClean="0"/>
              <a:t>	                comportement</a:t>
            </a:r>
            <a:r>
              <a:rPr lang="fr-FR" dirty="0"/>
              <a:t>. Le nom de la méthode peut contenir des spécificateurs d'argument.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56900" y="4828612"/>
            <a:ext cx="11081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valeurDuArgument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00B0F0"/>
                </a:solidFill>
              </a:rPr>
              <a:t>: </a:t>
            </a:r>
            <a:r>
              <a:rPr lang="fr-FR" dirty="0"/>
              <a:t>Les variables ou les valeurs doivent être transférées dans la méthode qui sont pertinentes pour </a:t>
            </a:r>
            <a:endParaRPr lang="fr-FR" dirty="0" smtClean="0"/>
          </a:p>
          <a:p>
            <a:r>
              <a:rPr lang="fr-FR" dirty="0"/>
              <a:t>	</a:t>
            </a:r>
            <a:r>
              <a:rPr lang="fr-FR" dirty="0" smtClean="0"/>
              <a:t>	  son </a:t>
            </a:r>
            <a:r>
              <a:rPr lang="fr-FR" dirty="0"/>
              <a:t>fonctionnement et dont la méthode </a:t>
            </a:r>
            <a:r>
              <a:rPr lang="fr-FR" dirty="0" smtClean="0"/>
              <a:t>à </a:t>
            </a:r>
            <a:r>
              <a:rPr lang="fr-FR" dirty="0"/>
              <a:t>besoin pour être exécutée.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5408892"/>
            <a:ext cx="5664200" cy="9126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198" y="5392632"/>
            <a:ext cx="3762601" cy="9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78" y="30892"/>
            <a:ext cx="10515600" cy="63921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Strings en Objective-C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6498" y="633454"/>
            <a:ext cx="8455702" cy="434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String représenter par </a:t>
            </a:r>
            <a:r>
              <a:rPr lang="fr-FR" b="1" dirty="0" err="1" smtClean="0">
                <a:solidFill>
                  <a:schemeClr val="accent2"/>
                </a:solidFill>
              </a:rPr>
              <a:t>NSString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smtClean="0"/>
              <a:t>et </a:t>
            </a:r>
            <a:r>
              <a:rPr lang="fr-FR" b="1" dirty="0" err="1" smtClean="0">
                <a:solidFill>
                  <a:schemeClr val="accent2"/>
                </a:solidFill>
              </a:rPr>
              <a:t>NSMutableString</a:t>
            </a:r>
            <a:r>
              <a:rPr lang="fr-FR" b="1" dirty="0" smtClean="0">
                <a:solidFill>
                  <a:schemeClr val="accent2"/>
                </a:solidFill>
              </a:rPr>
              <a:t> 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278" y="1241964"/>
            <a:ext cx="46769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Tx/>
              <a:buChar char="-"/>
            </a:pPr>
            <a:r>
              <a:rPr lang="en-US" b="1" dirty="0"/>
              <a:t>(BOOL)</a:t>
            </a:r>
            <a:r>
              <a:rPr lang="en-US" b="1" dirty="0" err="1"/>
              <a:t>isEqualToString</a:t>
            </a:r>
            <a:r>
              <a:rPr lang="en-US" b="1" dirty="0"/>
              <a:t>:(</a:t>
            </a:r>
            <a:r>
              <a:rPr lang="en-US" b="1" dirty="0" err="1"/>
              <a:t>NSString</a:t>
            </a:r>
            <a:r>
              <a:rPr lang="en-US" b="1" dirty="0"/>
              <a:t> *)</a:t>
            </a:r>
            <a:r>
              <a:rPr lang="en-US" b="1" dirty="0" err="1" smtClean="0"/>
              <a:t>aString</a:t>
            </a:r>
            <a:endParaRPr lang="en-US" b="1" dirty="0" smtClean="0"/>
          </a:p>
          <a:p>
            <a:r>
              <a:rPr lang="fr-FR" dirty="0"/>
              <a:t> </a:t>
            </a:r>
            <a:r>
              <a:rPr lang="fr-FR" dirty="0" smtClean="0"/>
              <a:t>      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Renvoie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une valeur booléenne qui indique si une chaîne donnée est égale au récepteur à l'aide d'une comparaison littérale basée sur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Unicode</a:t>
            </a:r>
          </a:p>
          <a:p>
            <a:endParaRPr lang="en-US" sz="1400" b="1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400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400" b="1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400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Tx/>
              <a:buChar char="-"/>
            </a:pPr>
            <a:r>
              <a:rPr lang="en-US" b="1" dirty="0"/>
              <a:t>(</a:t>
            </a:r>
            <a:r>
              <a:rPr lang="en-US" b="1" dirty="0" err="1" smtClean="0"/>
              <a:t>NSUInteger</a:t>
            </a:r>
            <a:r>
              <a:rPr lang="en-US" b="1" dirty="0" smtClean="0"/>
              <a:t>)length</a:t>
            </a:r>
          </a:p>
          <a:p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Renvoie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le nombre de caractères Unicode dans le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récepteur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038599" y="6476270"/>
            <a:ext cx="6634397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28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3" r="3063"/>
          <a:stretch/>
        </p:blipFill>
        <p:spPr>
          <a:xfrm>
            <a:off x="430553" y="4745840"/>
            <a:ext cx="4776656" cy="6877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02" y="1446123"/>
            <a:ext cx="4658196" cy="2907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207209" y="2059279"/>
            <a:ext cx="9522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650481" y="4077463"/>
            <a:ext cx="0" cy="663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" t="8654" r="2140" b="16346"/>
          <a:stretch/>
        </p:blipFill>
        <p:spPr>
          <a:xfrm>
            <a:off x="589093" y="5600196"/>
            <a:ext cx="4559300" cy="7228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137" y="4507281"/>
            <a:ext cx="4505688" cy="14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9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29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5207209" y="1199213"/>
            <a:ext cx="687486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Tx/>
              <a:buChar char="-"/>
            </a:pPr>
            <a:r>
              <a:rPr lang="en-US" sz="1600" b="1" dirty="0" smtClean="0"/>
              <a:t>(</a:t>
            </a:r>
            <a:r>
              <a:rPr lang="en-US" sz="1600" b="1" dirty="0"/>
              <a:t>BOOL)</a:t>
            </a:r>
            <a:r>
              <a:rPr lang="en-US" sz="1600" b="1" dirty="0" err="1"/>
              <a:t>hasPrefix</a:t>
            </a:r>
            <a:r>
              <a:rPr lang="en-US" sz="1600" b="1" dirty="0"/>
              <a:t>:(</a:t>
            </a:r>
            <a:r>
              <a:rPr lang="en-US" sz="1600" b="1" dirty="0" err="1"/>
              <a:t>NSString</a:t>
            </a:r>
            <a:r>
              <a:rPr lang="en-US" sz="1600" b="1" dirty="0"/>
              <a:t> *)</a:t>
            </a:r>
            <a:r>
              <a:rPr lang="en-US" sz="1600" b="1" dirty="0" err="1" smtClean="0"/>
              <a:t>aString</a:t>
            </a:r>
            <a:endParaRPr lang="en-US" sz="1600" b="1" dirty="0" smtClean="0"/>
          </a:p>
          <a:p>
            <a:r>
              <a:rPr lang="fr-FR" sz="1600" dirty="0"/>
              <a:t> </a:t>
            </a:r>
            <a:r>
              <a:rPr lang="fr-FR" sz="1600" dirty="0" smtClean="0"/>
              <a:t>         </a:t>
            </a:r>
            <a:r>
              <a:rPr lang="fr-FR" sz="1200" dirty="0" smtClean="0">
                <a:latin typeface="American Typewriter" charset="0"/>
                <a:ea typeface="American Typewriter" charset="0"/>
                <a:cs typeface="American Typewriter" charset="0"/>
              </a:rPr>
              <a:t>Renvoie </a:t>
            </a:r>
            <a:r>
              <a:rPr lang="fr-FR" sz="1200" dirty="0">
                <a:latin typeface="American Typewriter" charset="0"/>
                <a:ea typeface="American Typewriter" charset="0"/>
                <a:cs typeface="American Typewriter" charset="0"/>
              </a:rPr>
              <a:t>une valeur booléenne qui indique si une chaîne donnée correspond aux caractères de début du récepteur</a:t>
            </a:r>
            <a:r>
              <a:rPr lang="fr-FR" sz="1200" dirty="0" smtClean="0"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</a:p>
          <a:p>
            <a:endParaRPr lang="en-US" sz="1200" b="1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Tx/>
              <a:buChar char="-"/>
            </a:pPr>
            <a:r>
              <a:rPr lang="en-US" sz="1600" b="1" dirty="0"/>
              <a:t>(BOOL)</a:t>
            </a:r>
            <a:r>
              <a:rPr lang="en-US" sz="1600" b="1" dirty="0" err="1"/>
              <a:t>hasSuffix</a:t>
            </a:r>
            <a:r>
              <a:rPr lang="en-US" sz="1600" b="1" dirty="0"/>
              <a:t>:(</a:t>
            </a:r>
            <a:r>
              <a:rPr lang="en-US" sz="1600" b="1" dirty="0" err="1"/>
              <a:t>NSString</a:t>
            </a:r>
            <a:r>
              <a:rPr lang="en-US" sz="1600" b="1" dirty="0"/>
              <a:t> *)</a:t>
            </a:r>
            <a:r>
              <a:rPr lang="en-US" sz="1600" b="1" dirty="0" err="1" smtClean="0"/>
              <a:t>aString</a:t>
            </a:r>
            <a:endParaRPr lang="en-US" sz="1600" b="1" dirty="0" smtClean="0"/>
          </a:p>
          <a:p>
            <a:r>
              <a:rPr lang="fr-FR" sz="1600" dirty="0"/>
              <a:t> </a:t>
            </a:r>
            <a:r>
              <a:rPr lang="fr-FR" sz="1600" dirty="0" smtClean="0"/>
              <a:t>          </a:t>
            </a:r>
            <a:r>
              <a:rPr lang="fr-FR" sz="1200" dirty="0" smtClean="0">
                <a:latin typeface="American Typewriter" charset="0"/>
                <a:ea typeface="American Typewriter" charset="0"/>
                <a:cs typeface="American Typewriter" charset="0"/>
              </a:rPr>
              <a:t>Renvoie </a:t>
            </a:r>
            <a:r>
              <a:rPr lang="fr-FR" sz="1200" dirty="0">
                <a:latin typeface="American Typewriter" charset="0"/>
                <a:ea typeface="American Typewriter" charset="0"/>
                <a:cs typeface="American Typewriter" charset="0"/>
              </a:rPr>
              <a:t>une valeur booléenne qui indique si une chaîne donnée correspond aux caractères de fin du </a:t>
            </a:r>
            <a:r>
              <a:rPr lang="fr-FR" sz="1200" dirty="0" smtClean="0">
                <a:latin typeface="American Typewriter" charset="0"/>
                <a:ea typeface="American Typewriter" charset="0"/>
                <a:cs typeface="American Typewriter" charset="0"/>
              </a:rPr>
              <a:t>destinataire</a:t>
            </a:r>
          </a:p>
          <a:p>
            <a:endParaRPr lang="en-US" sz="1200" b="1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Tx/>
              <a:buChar char="-"/>
            </a:pPr>
            <a:r>
              <a:rPr lang="en-US" sz="1600" b="1" dirty="0"/>
              <a:t>(</a:t>
            </a:r>
            <a:r>
              <a:rPr lang="en-US" sz="1600" b="1" dirty="0" err="1"/>
              <a:t>unichar</a:t>
            </a:r>
            <a:r>
              <a:rPr lang="en-US" sz="1600" b="1" dirty="0"/>
              <a:t>)</a:t>
            </a:r>
            <a:r>
              <a:rPr lang="en-US" sz="1600" b="1" dirty="0" err="1"/>
              <a:t>characterAtIndex</a:t>
            </a:r>
            <a:r>
              <a:rPr lang="en-US" sz="1600" b="1" dirty="0"/>
              <a:t>:(</a:t>
            </a:r>
            <a:r>
              <a:rPr lang="en-US" sz="1600" b="1" dirty="0" err="1"/>
              <a:t>NSUInteger</a:t>
            </a:r>
            <a:r>
              <a:rPr lang="en-US" sz="1600" b="1" dirty="0"/>
              <a:t>)index</a:t>
            </a:r>
          </a:p>
          <a:p>
            <a:r>
              <a:rPr lang="fr-FR" sz="1600" dirty="0"/>
              <a:t>           </a:t>
            </a:r>
            <a:r>
              <a:rPr lang="fr-FR" sz="1200" dirty="0">
                <a:latin typeface="American Typewriter" charset="0"/>
                <a:ea typeface="American Typewriter" charset="0"/>
                <a:cs typeface="American Typewriter" charset="0"/>
              </a:rPr>
              <a:t>Renvoie le caractère à une position de tableau donnée</a:t>
            </a:r>
          </a:p>
          <a:p>
            <a:endParaRPr lang="en-US" sz="1200" b="1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Tx/>
              <a:buChar char="-"/>
            </a:pPr>
            <a:r>
              <a:rPr lang="en-US" sz="1600" b="1" dirty="0"/>
              <a:t>(id)</a:t>
            </a:r>
            <a:r>
              <a:rPr lang="en-US" sz="1600" b="1" dirty="0" err="1"/>
              <a:t>initWithFormat</a:t>
            </a:r>
            <a:r>
              <a:rPr lang="en-US" sz="1600" b="1" dirty="0"/>
              <a:t>:(</a:t>
            </a:r>
            <a:r>
              <a:rPr lang="en-US" sz="1600" b="1" dirty="0" err="1" smtClean="0"/>
              <a:t>NSString</a:t>
            </a:r>
            <a:r>
              <a:rPr lang="en-US" sz="1600" b="1" dirty="0" smtClean="0"/>
              <a:t> </a:t>
            </a:r>
            <a:r>
              <a:rPr lang="en-US" sz="1600" b="1" dirty="0"/>
              <a:t>*)format </a:t>
            </a:r>
            <a:r>
              <a:rPr lang="en-US" sz="1600" b="1" dirty="0" smtClean="0"/>
              <a:t>...</a:t>
            </a:r>
          </a:p>
          <a:p>
            <a:r>
              <a:rPr lang="fr-FR" sz="1600" dirty="0"/>
              <a:t> </a:t>
            </a:r>
            <a:r>
              <a:rPr lang="fr-FR" sz="1600" dirty="0" smtClean="0"/>
              <a:t>         </a:t>
            </a:r>
            <a:r>
              <a:rPr lang="fr-FR" sz="1200" dirty="0" smtClean="0">
                <a:latin typeface="American Typewriter" charset="0"/>
                <a:ea typeface="American Typewriter" charset="0"/>
                <a:cs typeface="American Typewriter" charset="0"/>
              </a:rPr>
              <a:t>Renvoie </a:t>
            </a:r>
            <a:r>
              <a:rPr lang="fr-FR" sz="1200" dirty="0">
                <a:latin typeface="American Typewriter" charset="0"/>
                <a:ea typeface="American Typewriter" charset="0"/>
                <a:cs typeface="American Typewriter" charset="0"/>
              </a:rPr>
              <a:t>un objet </a:t>
            </a:r>
            <a:r>
              <a:rPr lang="fr-FR" sz="1200" dirty="0" err="1">
                <a:latin typeface="American Typewriter" charset="0"/>
                <a:ea typeface="American Typewriter" charset="0"/>
                <a:cs typeface="American Typewriter" charset="0"/>
              </a:rPr>
              <a:t>NSString</a:t>
            </a:r>
            <a:r>
              <a:rPr lang="fr-FR" sz="1200" dirty="0">
                <a:latin typeface="American Typewriter" charset="0"/>
                <a:ea typeface="American Typewriter" charset="0"/>
                <a:cs typeface="American Typewriter" charset="0"/>
              </a:rPr>
              <a:t> initialisé en utilisant une chaîne de format donnée en tant que modèle dans lequel les valeurs d'argument restantes sont remplacées</a:t>
            </a:r>
            <a:endParaRPr lang="en-US" sz="1200" b="1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Tx/>
              <a:buChar char="-"/>
            </a:pPr>
            <a:endParaRPr lang="en-US" sz="1600" b="1" dirty="0" smtClean="0"/>
          </a:p>
          <a:p>
            <a:pPr marL="285750" indent="-285750">
              <a:buFontTx/>
              <a:buChar char="-"/>
            </a:pPr>
            <a:endParaRPr lang="en-US" sz="1600" b="1" dirty="0" smtClean="0"/>
          </a:p>
          <a:p>
            <a:pPr marL="285750" indent="-285750">
              <a:buFontTx/>
              <a:buChar char="-"/>
            </a:pPr>
            <a:endParaRPr lang="en-US" sz="1600" b="1" dirty="0"/>
          </a:p>
          <a:p>
            <a:pPr marL="285750" indent="-285750">
              <a:buFontTx/>
              <a:buChar char="-"/>
            </a:pPr>
            <a:endParaRPr lang="fr-FR" sz="1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0278" y="30892"/>
            <a:ext cx="10515600" cy="63921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Strings en Objective-C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6498" y="633454"/>
            <a:ext cx="8455702" cy="434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String représenter par </a:t>
            </a:r>
            <a:r>
              <a:rPr lang="fr-FR" b="1" dirty="0" err="1" smtClean="0">
                <a:solidFill>
                  <a:schemeClr val="accent2"/>
                </a:solidFill>
              </a:rPr>
              <a:t>NSString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smtClean="0"/>
              <a:t>et </a:t>
            </a:r>
            <a:r>
              <a:rPr lang="fr-FR" b="1" dirty="0" err="1" smtClean="0">
                <a:solidFill>
                  <a:schemeClr val="accent2"/>
                </a:solidFill>
              </a:rPr>
              <a:t>NSMutableString</a:t>
            </a:r>
            <a:r>
              <a:rPr lang="fr-FR" b="1" dirty="0" smtClean="0">
                <a:solidFill>
                  <a:schemeClr val="accent2"/>
                </a:solidFill>
              </a:rPr>
              <a:t> </a:t>
            </a:r>
            <a:endParaRPr lang="fr-FR" b="1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8" y="1352049"/>
            <a:ext cx="4483100" cy="1308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6" y="2660149"/>
            <a:ext cx="4840457" cy="8410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6" y="3556000"/>
            <a:ext cx="4840457" cy="737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9" y="4458114"/>
            <a:ext cx="4571914" cy="529743"/>
          </a:xfrm>
          <a:prstGeom prst="rect">
            <a:avLst/>
          </a:prstGeom>
        </p:spPr>
      </p:pic>
      <p:cxnSp>
        <p:nvCxnSpPr>
          <p:cNvPr id="15" name="Elbow Connector 14"/>
          <p:cNvCxnSpPr>
            <a:endCxn id="13" idx="3"/>
          </p:cNvCxnSpPr>
          <p:nvPr/>
        </p:nvCxnSpPr>
        <p:spPr>
          <a:xfrm rot="10800000" flipV="1">
            <a:off x="4737224" y="3525302"/>
            <a:ext cx="1231777" cy="1197683"/>
          </a:xfrm>
          <a:prstGeom prst="bentConnector3">
            <a:avLst>
              <a:gd name="adj1" fmla="val 64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6"/>
          <a:stretch/>
        </p:blipFill>
        <p:spPr>
          <a:xfrm>
            <a:off x="7966694" y="5602819"/>
            <a:ext cx="3061850" cy="7535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51"/>
          <a:stretch/>
        </p:blipFill>
        <p:spPr>
          <a:xfrm>
            <a:off x="7966693" y="4637300"/>
            <a:ext cx="2876427" cy="96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9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061" y="301221"/>
            <a:ext cx="10515600" cy="939019"/>
          </a:xfrm>
        </p:spPr>
        <p:txBody>
          <a:bodyPr/>
          <a:lstStyle/>
          <a:p>
            <a:pPr algn="ctr"/>
            <a:r>
              <a:rPr lang="fr-FR" dirty="0" smtClean="0"/>
              <a:t>Première Programme en Objective-C  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3" y="1094351"/>
            <a:ext cx="4457700" cy="154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2" y="2778662"/>
            <a:ext cx="4941965" cy="38467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1507" y="1094351"/>
            <a:ext cx="67021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B050"/>
                </a:solidFill>
              </a:rPr>
              <a:t>#import &lt;Foundation/</a:t>
            </a:r>
            <a:r>
              <a:rPr lang="en-US" sz="1600" i="1" dirty="0" err="1">
                <a:solidFill>
                  <a:srgbClr val="00B050"/>
                </a:solidFill>
              </a:rPr>
              <a:t>Foundation.h</a:t>
            </a:r>
            <a:r>
              <a:rPr lang="en-US" sz="1600" i="1" dirty="0" smtClean="0">
                <a:solidFill>
                  <a:srgbClr val="00B050"/>
                </a:solidFill>
              </a:rPr>
              <a:t>&gt; : </a:t>
            </a:r>
            <a:r>
              <a:rPr lang="fr-FR" sz="1200" dirty="0"/>
              <a:t>commande de préprocesseur, qui indique à un compilateur Objective-C d'inclure le fichier </a:t>
            </a:r>
            <a:r>
              <a:rPr lang="fr-FR" sz="1200" dirty="0" err="1"/>
              <a:t>Foundation.h</a:t>
            </a:r>
            <a:r>
              <a:rPr lang="fr-FR" sz="1200" dirty="0"/>
              <a:t> avant de procéder à la compilation proprement </a:t>
            </a:r>
            <a:r>
              <a:rPr lang="fr-FR" sz="1200" dirty="0" smtClean="0"/>
              <a:t>dite</a:t>
            </a:r>
          </a:p>
          <a:p>
            <a:endParaRPr lang="fr-FR" sz="1600" i="1" dirty="0"/>
          </a:p>
          <a:p>
            <a:r>
              <a:rPr lang="fr-FR" sz="1600" i="1" dirty="0">
                <a:solidFill>
                  <a:srgbClr val="00B050"/>
                </a:solidFill>
              </a:rPr>
              <a:t>@interface </a:t>
            </a:r>
            <a:r>
              <a:rPr lang="fr-FR" sz="1600" i="1" dirty="0" err="1" smtClean="0">
                <a:solidFill>
                  <a:srgbClr val="00B050"/>
                </a:solidFill>
              </a:rPr>
              <a:t>SampleClass:NSObject</a:t>
            </a:r>
            <a:r>
              <a:rPr lang="fr-FR" sz="1600" i="1" dirty="0" smtClean="0">
                <a:solidFill>
                  <a:srgbClr val="00B050"/>
                </a:solidFill>
              </a:rPr>
              <a:t> : </a:t>
            </a:r>
            <a:r>
              <a:rPr lang="fr-FR" sz="1200" dirty="0"/>
              <a:t>montre comment créer une interface. Il hérite de </a:t>
            </a:r>
            <a:r>
              <a:rPr lang="fr-FR" sz="1200" dirty="0" err="1"/>
              <a:t>NSObject</a:t>
            </a:r>
            <a:r>
              <a:rPr lang="fr-FR" sz="1200" dirty="0"/>
              <a:t>, qui est la classe de base de tous les </a:t>
            </a:r>
            <a:r>
              <a:rPr lang="fr-FR" sz="1200" dirty="0" smtClean="0"/>
              <a:t>objets</a:t>
            </a:r>
          </a:p>
          <a:p>
            <a:endParaRPr lang="fr-FR" sz="1600" dirty="0"/>
          </a:p>
          <a:p>
            <a:r>
              <a:rPr lang="fr-FR" sz="1600" i="1" dirty="0">
                <a:solidFill>
                  <a:srgbClr val="00B050"/>
                </a:solidFill>
              </a:rPr>
              <a:t>(</a:t>
            </a:r>
            <a:r>
              <a:rPr lang="fr-FR" sz="1600" i="1" dirty="0" err="1" smtClean="0">
                <a:solidFill>
                  <a:srgbClr val="00B050"/>
                </a:solidFill>
              </a:rPr>
              <a:t>void</a:t>
            </a:r>
            <a:r>
              <a:rPr lang="fr-FR" sz="1600" i="1" dirty="0" smtClean="0">
                <a:solidFill>
                  <a:srgbClr val="00B050"/>
                </a:solidFill>
              </a:rPr>
              <a:t>)</a:t>
            </a:r>
            <a:r>
              <a:rPr lang="fr-FR" sz="1600" i="1" dirty="0" err="1" smtClean="0">
                <a:solidFill>
                  <a:srgbClr val="00B050"/>
                </a:solidFill>
              </a:rPr>
              <a:t>sampleMethod</a:t>
            </a:r>
            <a:r>
              <a:rPr lang="fr-FR" sz="1600" i="1" dirty="0" smtClean="0">
                <a:solidFill>
                  <a:srgbClr val="00B050"/>
                </a:solidFill>
              </a:rPr>
              <a:t> : </a:t>
            </a:r>
            <a:r>
              <a:rPr lang="fr-FR" sz="1200" dirty="0"/>
              <a:t>montre comment déclarer une </a:t>
            </a:r>
            <a:r>
              <a:rPr lang="fr-FR" sz="1200" dirty="0" smtClean="0"/>
              <a:t>méthode</a:t>
            </a:r>
            <a:endParaRPr lang="fr-FR" sz="1200" i="1" dirty="0"/>
          </a:p>
          <a:p>
            <a:endParaRPr lang="fr-FR" sz="1600" i="1" dirty="0"/>
          </a:p>
          <a:p>
            <a:r>
              <a:rPr lang="fr-FR" sz="1600" i="1" dirty="0">
                <a:solidFill>
                  <a:srgbClr val="00B050"/>
                </a:solidFill>
              </a:rPr>
              <a:t>@</a:t>
            </a:r>
            <a:r>
              <a:rPr lang="fr-FR" sz="1600" i="1" dirty="0" smtClean="0">
                <a:solidFill>
                  <a:srgbClr val="00B050"/>
                </a:solidFill>
              </a:rPr>
              <a:t>end : </a:t>
            </a:r>
            <a:r>
              <a:rPr lang="fr-FR" sz="1200" dirty="0"/>
              <a:t>marque la fin d'une </a:t>
            </a:r>
            <a:r>
              <a:rPr lang="fr-FR" sz="1200" dirty="0" smtClean="0"/>
              <a:t>interface</a:t>
            </a:r>
            <a:endParaRPr lang="fr-FR" sz="1200" i="1" dirty="0" smtClean="0"/>
          </a:p>
          <a:p>
            <a:endParaRPr lang="fr-FR" sz="1600" i="1" dirty="0"/>
          </a:p>
          <a:p>
            <a:r>
              <a:rPr lang="fr-FR" sz="1600" i="1" dirty="0">
                <a:solidFill>
                  <a:srgbClr val="00B050"/>
                </a:solidFill>
              </a:rPr>
              <a:t>@</a:t>
            </a:r>
            <a:r>
              <a:rPr lang="fr-FR" sz="1600" i="1" dirty="0" err="1">
                <a:solidFill>
                  <a:srgbClr val="00B050"/>
                </a:solidFill>
              </a:rPr>
              <a:t>implementation</a:t>
            </a:r>
            <a:r>
              <a:rPr lang="fr-FR" sz="1600" i="1" dirty="0">
                <a:solidFill>
                  <a:srgbClr val="00B050"/>
                </a:solidFill>
              </a:rPr>
              <a:t> </a:t>
            </a:r>
            <a:r>
              <a:rPr lang="fr-FR" sz="1600" i="1" dirty="0" err="1" smtClean="0">
                <a:solidFill>
                  <a:srgbClr val="00B050"/>
                </a:solidFill>
              </a:rPr>
              <a:t>SampleClass</a:t>
            </a:r>
            <a:r>
              <a:rPr lang="fr-FR" sz="1600" i="1" dirty="0" smtClean="0">
                <a:solidFill>
                  <a:srgbClr val="00B050"/>
                </a:solidFill>
              </a:rPr>
              <a:t> : </a:t>
            </a:r>
            <a:r>
              <a:rPr lang="fr-FR" sz="1200" dirty="0"/>
              <a:t>montre comment implémenter l'interface </a:t>
            </a:r>
            <a:r>
              <a:rPr lang="fr-FR" sz="1200" b="1" dirty="0" err="1" smtClean="0"/>
              <a:t>SampleClass</a:t>
            </a:r>
            <a:endParaRPr lang="fr-FR" sz="1200" b="1" dirty="0"/>
          </a:p>
          <a:p>
            <a:endParaRPr lang="fr-FR" sz="1600" i="1" dirty="0" smtClean="0">
              <a:solidFill>
                <a:srgbClr val="00B050"/>
              </a:solidFill>
            </a:endParaRPr>
          </a:p>
          <a:p>
            <a:r>
              <a:rPr lang="fr-FR" sz="1600" i="1" dirty="0" smtClean="0">
                <a:solidFill>
                  <a:srgbClr val="00B050"/>
                </a:solidFill>
              </a:rPr>
              <a:t>(</a:t>
            </a:r>
            <a:r>
              <a:rPr lang="fr-FR" sz="1600" i="1" dirty="0" err="1">
                <a:solidFill>
                  <a:srgbClr val="00B050"/>
                </a:solidFill>
              </a:rPr>
              <a:t>void</a:t>
            </a:r>
            <a:r>
              <a:rPr lang="fr-FR" sz="1600" i="1" dirty="0">
                <a:solidFill>
                  <a:srgbClr val="00B050"/>
                </a:solidFill>
              </a:rPr>
              <a:t>)</a:t>
            </a:r>
            <a:r>
              <a:rPr lang="fr-FR" sz="1600" i="1" dirty="0" err="1">
                <a:solidFill>
                  <a:srgbClr val="00B050"/>
                </a:solidFill>
              </a:rPr>
              <a:t>sampleMethod</a:t>
            </a:r>
            <a:r>
              <a:rPr lang="fr-FR" sz="1600" i="1" dirty="0" smtClean="0">
                <a:solidFill>
                  <a:srgbClr val="00B050"/>
                </a:solidFill>
              </a:rPr>
              <a:t>{} : </a:t>
            </a:r>
            <a:r>
              <a:rPr lang="fr-FR" sz="1200" dirty="0"/>
              <a:t>montre la mise en </a:t>
            </a:r>
            <a:r>
              <a:rPr lang="fr-FR" sz="1200" dirty="0" err="1"/>
              <a:t>oeuvre</a:t>
            </a:r>
            <a:r>
              <a:rPr lang="fr-FR" sz="1200" dirty="0"/>
              <a:t> de la méthode </a:t>
            </a:r>
            <a:r>
              <a:rPr lang="fr-FR" sz="1200" b="1" dirty="0" err="1" smtClean="0"/>
              <a:t>sampleMethod</a:t>
            </a:r>
            <a:endParaRPr lang="fr-FR" sz="1200" b="1" dirty="0" smtClean="0"/>
          </a:p>
          <a:p>
            <a:endParaRPr lang="fr-FR" sz="1600" i="1" dirty="0">
              <a:solidFill>
                <a:srgbClr val="00B050"/>
              </a:solidFill>
            </a:endParaRPr>
          </a:p>
          <a:p>
            <a:r>
              <a:rPr lang="fr-FR" sz="1600" i="1" dirty="0">
                <a:solidFill>
                  <a:srgbClr val="00B050"/>
                </a:solidFill>
              </a:rPr>
              <a:t>@</a:t>
            </a:r>
            <a:r>
              <a:rPr lang="fr-FR" sz="1600" i="1" dirty="0" smtClean="0">
                <a:solidFill>
                  <a:srgbClr val="00B050"/>
                </a:solidFill>
              </a:rPr>
              <a:t>end : </a:t>
            </a:r>
            <a:r>
              <a:rPr lang="fr-FR" sz="1200" dirty="0"/>
              <a:t>marque la fin d'une implémentation</a:t>
            </a:r>
            <a:endParaRPr lang="fr-FR" sz="1200" i="1" dirty="0">
              <a:solidFill>
                <a:srgbClr val="00B050"/>
              </a:solidFill>
            </a:endParaRPr>
          </a:p>
          <a:p>
            <a:endParaRPr lang="fr-FR" sz="1600" i="1" dirty="0"/>
          </a:p>
          <a:p>
            <a:r>
              <a:rPr lang="fr-FR" sz="1600" i="1" dirty="0">
                <a:solidFill>
                  <a:srgbClr val="00B050"/>
                </a:solidFill>
              </a:rPr>
              <a:t>main</a:t>
            </a:r>
            <a:r>
              <a:rPr lang="fr-FR" sz="1600" i="1" dirty="0" smtClean="0">
                <a:solidFill>
                  <a:srgbClr val="00B050"/>
                </a:solidFill>
              </a:rPr>
              <a:t>() : </a:t>
            </a:r>
            <a:r>
              <a:rPr lang="fr-FR" sz="1200" dirty="0"/>
              <a:t>est la fonction principale où l'exécution du programme commence.</a:t>
            </a:r>
            <a:endParaRPr lang="fr-FR" sz="1600" i="1" dirty="0" smtClean="0"/>
          </a:p>
          <a:p>
            <a:endParaRPr lang="fr-FR" sz="1600" i="1" dirty="0"/>
          </a:p>
          <a:p>
            <a:r>
              <a:rPr lang="pl-PL" sz="1600" i="1" dirty="0" err="1">
                <a:solidFill>
                  <a:srgbClr val="00B050"/>
                </a:solidFill>
              </a:rPr>
              <a:t>NSLog</a:t>
            </a:r>
            <a:r>
              <a:rPr lang="pl-PL" sz="1600" i="1" dirty="0" smtClean="0">
                <a:solidFill>
                  <a:srgbClr val="00B050"/>
                </a:solidFill>
              </a:rPr>
              <a:t>(...) : </a:t>
            </a:r>
            <a:r>
              <a:rPr lang="fr-FR" sz="1200" dirty="0"/>
              <a:t>est une autre fonction disponible dans Objective-C qui provoque le message "Hello, World!" à afficher sur l'écran</a:t>
            </a:r>
            <a:endParaRPr lang="pl-PL" sz="1200" i="1" dirty="0" smtClean="0">
              <a:solidFill>
                <a:srgbClr val="00B050"/>
              </a:solidFill>
            </a:endParaRPr>
          </a:p>
          <a:p>
            <a:endParaRPr lang="pl-PL" sz="1600" i="1" dirty="0"/>
          </a:p>
          <a:p>
            <a:r>
              <a:rPr lang="pl-PL" sz="1600" i="1" dirty="0">
                <a:solidFill>
                  <a:srgbClr val="00B050"/>
                </a:solidFill>
              </a:rPr>
              <a:t>return 0 : </a:t>
            </a:r>
            <a:r>
              <a:rPr lang="fr-FR" sz="1200" dirty="0"/>
              <a:t>termine la fonction main () et renvoie la valeur 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038599" y="6521240"/>
            <a:ext cx="5375223" cy="365125"/>
          </a:xfrm>
        </p:spPr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30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278" y="30892"/>
            <a:ext cx="10515600" cy="63921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Strings en Objective-C</a:t>
            </a:r>
            <a:endParaRPr lang="fr-F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6498" y="633454"/>
            <a:ext cx="8455702" cy="434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dirty="0" smtClean="0"/>
              <a:t>String représenter par </a:t>
            </a:r>
            <a:r>
              <a:rPr lang="fr-FR" b="1" dirty="0" err="1" smtClean="0">
                <a:solidFill>
                  <a:schemeClr val="accent2"/>
                </a:solidFill>
              </a:rPr>
              <a:t>NSString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smtClean="0"/>
              <a:t>et </a:t>
            </a:r>
            <a:r>
              <a:rPr lang="fr-FR" b="1" dirty="0" err="1" smtClean="0">
                <a:solidFill>
                  <a:schemeClr val="accent2"/>
                </a:solidFill>
              </a:rPr>
              <a:t>NSMutableString</a:t>
            </a:r>
            <a:r>
              <a:rPr lang="fr-FR" b="1" dirty="0" smtClean="0">
                <a:solidFill>
                  <a:schemeClr val="accent2"/>
                </a:solidFill>
              </a:rPr>
              <a:t> 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279" y="1241964"/>
            <a:ext cx="43211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en-US" b="1" dirty="0"/>
              <a:t>(</a:t>
            </a:r>
            <a:r>
              <a:rPr lang="en-US" b="1" dirty="0" err="1"/>
              <a:t>NSInteger</a:t>
            </a:r>
            <a:r>
              <a:rPr lang="en-US" b="1" dirty="0"/>
              <a:t>)</a:t>
            </a:r>
            <a:r>
              <a:rPr lang="en-US" b="1" dirty="0" err="1"/>
              <a:t>integerValue</a:t>
            </a:r>
            <a:endParaRPr lang="en-US" b="1" dirty="0"/>
          </a:p>
          <a:p>
            <a:r>
              <a:rPr lang="fr-FR" sz="1400" dirty="0"/>
              <a:t>        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Renvoie la valeur </a:t>
            </a:r>
            <a:r>
              <a:rPr lang="fr-FR" sz="1400" dirty="0" err="1">
                <a:latin typeface="American Typewriter" charset="0"/>
                <a:ea typeface="American Typewriter" charset="0"/>
                <a:cs typeface="American Typewriter" charset="0"/>
              </a:rPr>
              <a:t>NSInteger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 du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texte (de type </a:t>
            </a:r>
            <a:r>
              <a:rPr lang="fr-FR" sz="14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NSNUmber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, </a:t>
            </a:r>
            <a:r>
              <a:rPr lang="fr-FR" sz="14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float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, double etc.) du destinataire</a:t>
            </a: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r>
              <a:rPr lang="en-US" b="1" dirty="0"/>
              <a:t>(double)</a:t>
            </a:r>
            <a:r>
              <a:rPr lang="en-US" b="1" dirty="0" err="1"/>
              <a:t>doubleValue</a:t>
            </a:r>
            <a:endParaRPr lang="en-US" b="1" dirty="0"/>
          </a:p>
          <a:p>
            <a:r>
              <a:rPr lang="en-US" dirty="0"/>
              <a:t>          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Renvoie la valeur en virgule flottante du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texte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(de type </a:t>
            </a:r>
            <a:r>
              <a:rPr lang="fr-FR" sz="1400" dirty="0" err="1">
                <a:latin typeface="American Typewriter" charset="0"/>
                <a:ea typeface="American Typewriter" charset="0"/>
                <a:cs typeface="American Typewriter" charset="0"/>
              </a:rPr>
              <a:t>NSNUmber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, </a:t>
            </a:r>
            <a:r>
              <a:rPr lang="fr-FR" sz="14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float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, </a:t>
            </a:r>
            <a:r>
              <a:rPr lang="fr-FR" sz="14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int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 etc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.)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du destinataire en double </a:t>
            </a:r>
          </a:p>
          <a:p>
            <a:endParaRPr lang="fr-FR" sz="14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Tx/>
              <a:buChar char="-"/>
            </a:pPr>
            <a:r>
              <a:rPr lang="en-US" b="1" dirty="0"/>
              <a:t>(float)</a:t>
            </a:r>
            <a:r>
              <a:rPr lang="en-US" b="1" dirty="0" err="1"/>
              <a:t>floatValue</a:t>
            </a:r>
            <a:endParaRPr lang="en-US" b="1" dirty="0"/>
          </a:p>
          <a:p>
            <a:r>
              <a:rPr lang="fr-FR" dirty="0"/>
              <a:t>         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Renvoie la valeur en virgule flottante du texte (de type </a:t>
            </a:r>
            <a:r>
              <a:rPr lang="fr-FR" sz="14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NSNUmber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, double, </a:t>
            </a:r>
            <a:r>
              <a:rPr lang="fr-FR" sz="14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int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etc.)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du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destinataire en </a:t>
            </a:r>
            <a:r>
              <a:rPr lang="fr-FR" sz="1400" dirty="0" err="1">
                <a:latin typeface="American Typewriter" charset="0"/>
                <a:ea typeface="American Typewriter" charset="0"/>
                <a:cs typeface="American Typewriter" charset="0"/>
              </a:rPr>
              <a:t>float</a:t>
            </a:r>
            <a:endParaRPr lang="fr-FR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3" r="1516"/>
          <a:stretch/>
        </p:blipFill>
        <p:spPr>
          <a:xfrm>
            <a:off x="4851400" y="1879434"/>
            <a:ext cx="7137400" cy="119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77" y="3328538"/>
            <a:ext cx="3519759" cy="12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31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278" y="30892"/>
            <a:ext cx="10515600" cy="63921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Strings en Objective-C</a:t>
            </a:r>
            <a:endParaRPr lang="fr-F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6498" y="633454"/>
            <a:ext cx="8455702" cy="434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dirty="0" smtClean="0"/>
              <a:t>String représenter par </a:t>
            </a:r>
            <a:r>
              <a:rPr lang="fr-FR" b="1" dirty="0" err="1" smtClean="0">
                <a:solidFill>
                  <a:schemeClr val="accent2"/>
                </a:solidFill>
              </a:rPr>
              <a:t>NSString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smtClean="0"/>
              <a:t>et </a:t>
            </a:r>
            <a:r>
              <a:rPr lang="fr-FR" b="1" dirty="0" err="1" smtClean="0">
                <a:solidFill>
                  <a:schemeClr val="accent2"/>
                </a:solidFill>
              </a:rPr>
              <a:t>NSMutableString</a:t>
            </a:r>
            <a:r>
              <a:rPr lang="fr-FR" b="1" dirty="0" smtClean="0">
                <a:solidFill>
                  <a:schemeClr val="accent2"/>
                </a:solidFill>
              </a:rPr>
              <a:t> 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278" y="1241964"/>
            <a:ext cx="46769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en-US" b="1" dirty="0"/>
              <a:t>(</a:t>
            </a:r>
            <a:r>
              <a:rPr lang="en-US" b="1" dirty="0" err="1"/>
              <a:t>NSString</a:t>
            </a:r>
            <a:r>
              <a:rPr lang="en-US" b="1" dirty="0"/>
              <a:t> </a:t>
            </a:r>
            <a:r>
              <a:rPr lang="en-US" b="1" dirty="0" smtClean="0"/>
              <a:t>*)</a:t>
            </a:r>
            <a:r>
              <a:rPr lang="en-US" b="1" dirty="0" err="1" smtClean="0"/>
              <a:t>uppercaseString</a:t>
            </a:r>
            <a:endParaRPr lang="en-US" b="1" dirty="0"/>
          </a:p>
          <a:p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       Retourne une représentation en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majuscule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du récepteur</a:t>
            </a:r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r>
              <a:rPr lang="en-US" b="1" dirty="0" smtClean="0"/>
              <a:t>(</a:t>
            </a:r>
            <a:r>
              <a:rPr lang="en-US" b="1" dirty="0" err="1"/>
              <a:t>NSString</a:t>
            </a:r>
            <a:r>
              <a:rPr lang="en-US" b="1" dirty="0"/>
              <a:t> *)</a:t>
            </a:r>
            <a:r>
              <a:rPr lang="en-US" b="1" dirty="0" err="1" smtClean="0"/>
              <a:t>lowercaseString</a:t>
            </a:r>
            <a:endParaRPr lang="en-US" b="1" dirty="0" smtClean="0"/>
          </a:p>
          <a:p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      Retourne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une représentation en minuscule du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récepteur</a:t>
            </a:r>
          </a:p>
          <a:p>
            <a:endParaRPr lang="fr-FR" sz="14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Tx/>
              <a:buChar char="-"/>
            </a:pPr>
            <a:r>
              <a:rPr lang="en-US" b="1" dirty="0"/>
              <a:t>(</a:t>
            </a:r>
            <a:r>
              <a:rPr lang="en-US" b="1" dirty="0" err="1"/>
              <a:t>NSString</a:t>
            </a:r>
            <a:r>
              <a:rPr lang="en-US" b="1" dirty="0"/>
              <a:t> *)</a:t>
            </a:r>
            <a:r>
              <a:rPr lang="en-US" b="1" dirty="0" err="1"/>
              <a:t>capitalizedString</a:t>
            </a:r>
            <a:endParaRPr lang="en-US" b="1" dirty="0"/>
          </a:p>
          <a:p>
            <a:r>
              <a:rPr lang="fr-FR" sz="1400" dirty="0"/>
              <a:t>          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Renvoie une représentation en majuscule du destinataire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50" y="1272670"/>
            <a:ext cx="5626100" cy="3695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8" y="4221404"/>
            <a:ext cx="4597400" cy="7469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8" y="5085779"/>
            <a:ext cx="4597400" cy="7498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50" y="5090860"/>
            <a:ext cx="6410181" cy="7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8278" y="170252"/>
            <a:ext cx="10515600" cy="39937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Strings </a:t>
            </a:r>
            <a:r>
              <a:rPr lang="fr-FR" smtClean="0"/>
              <a:t>en Objective-C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718278" y="892542"/>
            <a:ext cx="61771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 smtClean="0"/>
              <a:t>(</a:t>
            </a:r>
            <a:r>
              <a:rPr lang="en-US" sz="1600" b="1" dirty="0" err="1"/>
              <a:t>NSRange</a:t>
            </a:r>
            <a:r>
              <a:rPr lang="en-US" sz="1600" b="1" dirty="0"/>
              <a:t>)</a:t>
            </a:r>
            <a:r>
              <a:rPr lang="en-US" sz="1600" b="1" dirty="0" err="1"/>
              <a:t>rangeOfString</a:t>
            </a:r>
            <a:r>
              <a:rPr lang="en-US" sz="1600" b="1" dirty="0"/>
              <a:t>:(</a:t>
            </a:r>
            <a:r>
              <a:rPr lang="en-US" sz="1600" b="1" dirty="0" err="1"/>
              <a:t>NSString</a:t>
            </a:r>
            <a:r>
              <a:rPr lang="en-US" sz="1600" b="1" dirty="0"/>
              <a:t> *)</a:t>
            </a:r>
            <a:r>
              <a:rPr lang="en-US" sz="1600" b="1" dirty="0" err="1"/>
              <a:t>aString</a:t>
            </a:r>
            <a:r>
              <a:rPr lang="fr-FR" sz="1600" dirty="0" smtClean="0"/>
              <a:t>         </a:t>
            </a:r>
          </a:p>
          <a:p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             Trouve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et renvoie la plage de la première occurrence d'une chaîne donnée dans le récepteur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</a:p>
          <a:p>
            <a:endParaRPr lang="en-US" sz="1400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/>
              <a:t> </a:t>
            </a:r>
            <a:r>
              <a:rPr lang="en-US" sz="1600" b="1" dirty="0" smtClean="0"/>
              <a:t>- (</a:t>
            </a:r>
            <a:r>
              <a:rPr lang="en-US" sz="1600" b="1" dirty="0" err="1"/>
              <a:t>NSString</a:t>
            </a:r>
            <a:r>
              <a:rPr lang="en-US" sz="1600" b="1" dirty="0"/>
              <a:t> </a:t>
            </a:r>
            <a:r>
              <a:rPr lang="en-US" sz="1600" b="1" dirty="0" smtClean="0"/>
              <a:t>*)</a:t>
            </a:r>
            <a:r>
              <a:rPr lang="en-US" sz="1600" b="1" dirty="0" err="1" smtClean="0"/>
              <a:t>stringByAppendingFormat</a:t>
            </a:r>
            <a:r>
              <a:rPr lang="en-US" sz="1600" b="1" dirty="0" smtClean="0"/>
              <a:t>:(</a:t>
            </a:r>
            <a:r>
              <a:rPr lang="en-US" sz="1600" b="1" dirty="0" err="1"/>
              <a:t>NSString</a:t>
            </a:r>
            <a:r>
              <a:rPr lang="en-US" sz="1600" b="1" dirty="0"/>
              <a:t> *)format </a:t>
            </a:r>
          </a:p>
          <a:p>
            <a:r>
              <a:rPr lang="en-US" b="1" dirty="0" smtClean="0"/>
              <a:t>          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Renvoie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une chaîne créée en ajoutant au récepteur une chaîne construite à partir d'une chaîne de format donnée et les arguments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suivants</a:t>
            </a:r>
          </a:p>
          <a:p>
            <a:endParaRPr lang="en-US" sz="1400" b="1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400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400" b="1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400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400" b="1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400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400" b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32</a:t>
            </a:fld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892542"/>
            <a:ext cx="4074613" cy="980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1912660"/>
            <a:ext cx="4217444" cy="769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13" y="3118874"/>
            <a:ext cx="4686300" cy="435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28" y="3435495"/>
            <a:ext cx="902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3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8278" y="170252"/>
            <a:ext cx="10515600" cy="39937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Strings </a:t>
            </a:r>
            <a:r>
              <a:rPr lang="fr-FR" smtClean="0"/>
              <a:t>en Objective-C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718278" y="892542"/>
            <a:ext cx="617719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Tx/>
              <a:buChar char="-"/>
            </a:pPr>
            <a:r>
              <a:rPr lang="en-US" sz="1600" b="1" dirty="0" smtClean="0"/>
              <a:t>(</a:t>
            </a:r>
            <a:r>
              <a:rPr lang="en-US" sz="1600" b="1" dirty="0" err="1"/>
              <a:t>NSString</a:t>
            </a:r>
            <a:r>
              <a:rPr lang="en-US" sz="1600" b="1" dirty="0"/>
              <a:t> *)</a:t>
            </a:r>
            <a:r>
              <a:rPr lang="en-US" sz="1600" b="1" dirty="0" err="1"/>
              <a:t>stringByTrimmingCharactersInSet</a:t>
            </a:r>
            <a:r>
              <a:rPr lang="en-US" sz="1600" b="1" dirty="0"/>
              <a:t>:(</a:t>
            </a:r>
            <a:r>
              <a:rPr lang="en-US" sz="1600" b="1" dirty="0" err="1"/>
              <a:t>NSCharacterSet</a:t>
            </a:r>
            <a:r>
              <a:rPr lang="en-US" sz="1600" b="1" dirty="0"/>
              <a:t> *)</a:t>
            </a:r>
            <a:r>
              <a:rPr lang="en-US" sz="1600" b="1" dirty="0" smtClean="0"/>
              <a:t>set</a:t>
            </a:r>
          </a:p>
          <a:p>
            <a:r>
              <a:rPr lang="fr-FR" dirty="0" smtClean="0"/>
              <a:t>          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Renvoie une nouvelle chaîne créée en supprimant des deux extrémités du récepteur les caractères contenus dans un jeu de caractères donné</a:t>
            </a:r>
          </a:p>
          <a:p>
            <a:endParaRPr lang="fr-FR" sz="14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sz="14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Tx/>
              <a:buChar char="-"/>
            </a:pPr>
            <a:r>
              <a:rPr lang="fr-FR" sz="1600" b="1" dirty="0" smtClean="0"/>
              <a:t>(</a:t>
            </a:r>
            <a:r>
              <a:rPr lang="fr-FR" sz="1600" b="1" dirty="0" err="1"/>
              <a:t>NSString</a:t>
            </a:r>
            <a:r>
              <a:rPr lang="fr-FR" sz="1600" b="1" dirty="0"/>
              <a:t> *)</a:t>
            </a:r>
            <a:r>
              <a:rPr lang="fr-FR" sz="1600" b="1" dirty="0" err="1"/>
              <a:t>substringFromIndex</a:t>
            </a:r>
            <a:r>
              <a:rPr lang="fr-FR" sz="1600" b="1" dirty="0"/>
              <a:t>:(</a:t>
            </a:r>
            <a:r>
              <a:rPr lang="fr-FR" sz="1600" b="1" dirty="0" err="1"/>
              <a:t>NSUInteger</a:t>
            </a:r>
            <a:r>
              <a:rPr lang="fr-FR" sz="1600" b="1" dirty="0"/>
              <a:t>)</a:t>
            </a:r>
            <a:r>
              <a:rPr lang="fr-FR" sz="1600" b="1" dirty="0" err="1"/>
              <a:t>anIndex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           </a:t>
            </a:r>
          </a:p>
          <a:p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           Renvoie </a:t>
            </a:r>
            <a:r>
              <a:rPr lang="fr-FR" sz="1400" dirty="0">
                <a:latin typeface="American Typewriter" charset="0"/>
                <a:ea typeface="American Typewriter" charset="0"/>
                <a:cs typeface="American Typewriter" charset="0"/>
              </a:rPr>
              <a:t>une nouvelle chaîne contenant les caractères du destinataire de celui d'un index donné à la fin.</a:t>
            </a:r>
            <a:endParaRPr lang="fr-FR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33</a:t>
            </a:fld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56" y="2139720"/>
            <a:ext cx="7899400" cy="850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4560716"/>
            <a:ext cx="4521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263"/>
            <a:ext cx="10515600" cy="41436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Structures en Objective-C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344774" y="362445"/>
            <a:ext cx="439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7030A0"/>
                </a:solidFill>
              </a:rPr>
              <a:t>Accéder le Structures </a:t>
            </a:r>
            <a:endParaRPr lang="fr-FR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74963" y="409915"/>
            <a:ext cx="448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7030A0"/>
                </a:solidFill>
              </a:rPr>
              <a:t>Structures comme les argument </a:t>
            </a:r>
            <a:r>
              <a:rPr lang="fr-FR" b="1" smtClean="0">
                <a:solidFill>
                  <a:srgbClr val="7030A0"/>
                </a:solidFill>
              </a:rPr>
              <a:t>de fonctions</a:t>
            </a:r>
            <a:endParaRPr lang="fr-FR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" y="731777"/>
            <a:ext cx="4493324" cy="5713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16" y="731777"/>
            <a:ext cx="3521405" cy="5893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16" y="5152211"/>
            <a:ext cx="3403600" cy="14732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633867" y="6566210"/>
            <a:ext cx="6274633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60193"/>
            <a:ext cx="10515600" cy="41436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Structures en Objective-C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464694" y="707216"/>
            <a:ext cx="439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7030A0"/>
                </a:solidFill>
              </a:rPr>
              <a:t>Pointers de Structure </a:t>
            </a:r>
            <a:endParaRPr lang="fr-FR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6548"/>
            <a:ext cx="3177916" cy="5518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12" y="4733352"/>
            <a:ext cx="3352800" cy="14986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66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226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Typedef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1481477"/>
            <a:ext cx="23876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86" y="4034651"/>
            <a:ext cx="24892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85" y="933450"/>
            <a:ext cx="4229100" cy="463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85" y="5522106"/>
            <a:ext cx="3187700" cy="9271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36</a:t>
            </a:fld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304800" y="1123950"/>
            <a:ext cx="631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-- </a:t>
            </a:r>
            <a:r>
              <a:rPr lang="fr-FR" b="1" dirty="0" err="1" smtClean="0"/>
              <a:t>typedef</a:t>
            </a:r>
            <a:r>
              <a:rPr lang="fr-FR" dirty="0"/>
              <a:t>: peut être utilisé pour donner un nouveau nom à un </a:t>
            </a:r>
            <a:r>
              <a:rPr lang="fr-FR" dirty="0" smtClean="0"/>
              <a:t>type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279400" y="1936750"/>
            <a:ext cx="631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-- l'identificateur </a:t>
            </a:r>
            <a:r>
              <a:rPr lang="fr-FR" dirty="0"/>
              <a:t>BYTE peut être utilisé comme abréviation pour le type </a:t>
            </a:r>
            <a:r>
              <a:rPr lang="fr-FR" dirty="0" smtClean="0"/>
              <a:t>« char </a:t>
            </a:r>
            <a:r>
              <a:rPr lang="fr-FR" dirty="0" err="1" smtClean="0"/>
              <a:t>unsigned</a:t>
            </a:r>
            <a:r>
              <a:rPr lang="fr-FR" dirty="0" smtClean="0"/>
              <a:t> »</a:t>
            </a:r>
            <a:endParaRPr lang="fr-F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583081"/>
            <a:ext cx="1447800" cy="368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2990850"/>
            <a:ext cx="631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 Par convention, les lettres majuscules sont utilisées </a:t>
            </a:r>
          </a:p>
          <a:p>
            <a:endParaRPr lang="fr-FR" dirty="0"/>
          </a:p>
          <a:p>
            <a:r>
              <a:rPr lang="fr-FR" dirty="0" smtClean="0"/>
              <a:t>mais </a:t>
            </a:r>
            <a:r>
              <a:rPr lang="fr-FR" dirty="0"/>
              <a:t>nous pouvons aussi utiliser des minuscules, comme suit</a:t>
            </a:r>
          </a:p>
        </p:txBody>
      </p:sp>
      <p:sp>
        <p:nvSpPr>
          <p:cNvPr id="14" name="TextBox 13"/>
          <p:cNvSpPr txBox="1"/>
          <p:nvPr/>
        </p:nvSpPr>
        <p:spPr>
          <a:xfrm rot="20947763">
            <a:off x="850900" y="4464050"/>
            <a:ext cx="631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 </a:t>
            </a:r>
            <a:r>
              <a:rPr lang="fr-FR" dirty="0" smtClean="0"/>
              <a:t>Peut également </a:t>
            </a:r>
            <a:r>
              <a:rPr lang="fr-FR" dirty="0"/>
              <a:t>utiliser </a:t>
            </a:r>
            <a:r>
              <a:rPr lang="fr-FR" b="1" dirty="0" err="1"/>
              <a:t>typedef</a:t>
            </a:r>
            <a:r>
              <a:rPr lang="fr-FR" dirty="0"/>
              <a:t> pour donner un nom au type de données défini par l'utilisateur</a:t>
            </a:r>
          </a:p>
        </p:txBody>
      </p:sp>
      <p:sp>
        <p:nvSpPr>
          <p:cNvPr id="15" name="TextBox 14"/>
          <p:cNvSpPr txBox="1"/>
          <p:nvPr/>
        </p:nvSpPr>
        <p:spPr>
          <a:xfrm rot="20947763">
            <a:off x="927100" y="5048250"/>
            <a:ext cx="631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-- </a:t>
            </a:r>
            <a:r>
              <a:rPr lang="fr-FR" smtClean="0"/>
              <a:t>Pouvez </a:t>
            </a:r>
            <a:r>
              <a:rPr lang="fr-FR" dirty="0"/>
              <a:t>utiliser le </a:t>
            </a:r>
            <a:r>
              <a:rPr lang="fr-FR" dirty="0" err="1"/>
              <a:t>typedef</a:t>
            </a:r>
            <a:r>
              <a:rPr lang="fr-FR" dirty="0"/>
              <a:t> avec structure pour définir un nouveau type de données</a:t>
            </a:r>
          </a:p>
        </p:txBody>
      </p:sp>
      <p:sp>
        <p:nvSpPr>
          <p:cNvPr id="17" name="TextBox 16"/>
          <p:cNvSpPr txBox="1"/>
          <p:nvPr/>
        </p:nvSpPr>
        <p:spPr>
          <a:xfrm rot="20947763">
            <a:off x="1066800" y="5657850"/>
            <a:ext cx="631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 </a:t>
            </a:r>
            <a:r>
              <a:rPr lang="fr-FR" dirty="0" smtClean="0"/>
              <a:t>Peut </a:t>
            </a:r>
            <a:r>
              <a:rPr lang="fr-FR" dirty="0"/>
              <a:t>utiliser ce type de données pour définir directement les variables de </a:t>
            </a:r>
            <a:r>
              <a:rPr lang="fr-FR" b="1" dirty="0" smtClean="0"/>
              <a:t>structure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80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5873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typedef</a:t>
            </a:r>
            <a:r>
              <a:rPr lang="en-US" dirty="0"/>
              <a:t> </a:t>
            </a:r>
            <a:r>
              <a:rPr lang="en-US" sz="3100" dirty="0"/>
              <a:t>vs</a:t>
            </a:r>
            <a:r>
              <a:rPr lang="en-US" dirty="0"/>
              <a:t> #define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37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431800" y="990600"/>
            <a:ext cx="1132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-- Le </a:t>
            </a:r>
            <a:r>
              <a:rPr lang="fr-FR" b="1" dirty="0" err="1"/>
              <a:t>typedef</a:t>
            </a:r>
            <a:r>
              <a:rPr lang="fr-FR" dirty="0"/>
              <a:t> est limité à donner </a:t>
            </a:r>
            <a:r>
              <a:rPr lang="fr-FR" dirty="0" smtClean="0"/>
              <a:t>des noms symboliques aux </a:t>
            </a:r>
            <a:r>
              <a:rPr lang="fr-FR" dirty="0"/>
              <a:t>types seulement alors que </a:t>
            </a:r>
            <a:r>
              <a:rPr lang="fr-FR" b="1" dirty="0"/>
              <a:t>#</a:t>
            </a:r>
            <a:r>
              <a:rPr lang="fr-FR" b="1" dirty="0" err="1"/>
              <a:t>define</a:t>
            </a:r>
            <a:r>
              <a:rPr lang="fr-FR" dirty="0"/>
              <a:t> peut être utilisé pour définir un alias pour les valeurs aussi, comme vous pouvez définir 1 comme UN, </a:t>
            </a:r>
            <a:r>
              <a:rPr lang="fr-FR" dirty="0" err="1" smtClean="0"/>
              <a:t>etc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-- L'interprétation </a:t>
            </a:r>
            <a:r>
              <a:rPr lang="fr-FR" b="1" dirty="0" err="1" smtClean="0"/>
              <a:t>typedef</a:t>
            </a:r>
            <a:r>
              <a:rPr lang="fr-FR" b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exécutée par le compilateur où les instructions </a:t>
            </a:r>
            <a:r>
              <a:rPr lang="fr-FR" b="1" dirty="0"/>
              <a:t>#</a:t>
            </a:r>
            <a:r>
              <a:rPr lang="fr-FR" b="1" dirty="0" err="1" smtClean="0"/>
              <a:t>define</a:t>
            </a:r>
            <a:r>
              <a:rPr lang="fr-FR" dirty="0" smtClean="0"/>
              <a:t> </a:t>
            </a:r>
            <a:r>
              <a:rPr lang="fr-FR" dirty="0"/>
              <a:t>sont traitées par le </a:t>
            </a:r>
            <a:r>
              <a:rPr lang="fr-FR" dirty="0" smtClean="0"/>
              <a:t>préprocesseur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2425700"/>
            <a:ext cx="4254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233"/>
            <a:ext cx="10515600" cy="33941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Classes </a:t>
            </a:r>
            <a:r>
              <a:rPr lang="fr-FR" smtClean="0"/>
              <a:t>et Objets 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2" y="3280191"/>
            <a:ext cx="4953000" cy="166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2" y="5359400"/>
            <a:ext cx="5626100" cy="55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03691"/>
            <a:ext cx="3796663" cy="5726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613" y="5918200"/>
            <a:ext cx="2171700" cy="5080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4005" y="6506250"/>
            <a:ext cx="6604416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38</a:t>
            </a:fld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393700" y="689546"/>
            <a:ext cx="5702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 Une définition de classe commence par le mot-clé </a:t>
            </a:r>
            <a:r>
              <a:rPr lang="fr-FR" b="1" dirty="0"/>
              <a:t>@interface </a:t>
            </a:r>
            <a:r>
              <a:rPr lang="fr-FR" dirty="0"/>
              <a:t>suivi du nom de l'interface (classe) et du corps de la classe, entouré d'une paire d'accolades </a:t>
            </a:r>
            <a:r>
              <a:rPr lang="fr-FR" dirty="0" smtClean="0"/>
              <a:t>bouclées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-- En </a:t>
            </a:r>
            <a:r>
              <a:rPr lang="fr-FR" dirty="0"/>
              <a:t>Objective-C, toutes les classes sont dérivées de la classe de base appelée </a:t>
            </a:r>
            <a:r>
              <a:rPr lang="fr-FR" b="1" dirty="0" err="1" smtClean="0"/>
              <a:t>NSObject</a:t>
            </a:r>
            <a:endParaRPr lang="fr-FR" b="1" dirty="0" smtClean="0"/>
          </a:p>
          <a:p>
            <a:r>
              <a:rPr lang="fr-FR" b="1" dirty="0"/>
              <a:t>         </a:t>
            </a:r>
            <a:r>
              <a:rPr lang="fr-FR" dirty="0"/>
              <a:t>-- C'est la superclasse de toutes les classes </a:t>
            </a:r>
            <a:r>
              <a:rPr lang="fr-FR" dirty="0" smtClean="0"/>
              <a:t>Objective-C</a:t>
            </a:r>
          </a:p>
          <a:p>
            <a:r>
              <a:rPr lang="fr-FR" dirty="0"/>
              <a:t>        -- Il fournit des méthodes de base comme l'allocation de mémoire et </a:t>
            </a:r>
            <a:r>
              <a:rPr lang="fr-FR" dirty="0" smtClean="0"/>
              <a:t>l'initialisation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9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Heritage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39</a:t>
            </a:fld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355600" y="921896"/>
            <a:ext cx="113367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classe dérivée hérite de toutes les méthodes et variables de la classe de base avec les exceptions suivantes: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     </a:t>
            </a:r>
            <a:r>
              <a:rPr lang="fr-FR" dirty="0" smtClean="0"/>
              <a:t>-- Les </a:t>
            </a:r>
            <a:r>
              <a:rPr lang="fr-FR" dirty="0"/>
              <a:t>variables déclarées dans le fichier d'implémentation utilisant d'extensions ne sont pas accessibles.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     --Les méthodes déclarées dans le fichier d'implémentation utilisant des extensions ne sont pas accessibles.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    </a:t>
            </a:r>
            <a:r>
              <a:rPr lang="fr-FR" dirty="0" smtClean="0"/>
              <a:t>-- </a:t>
            </a:r>
            <a:r>
              <a:rPr lang="fr-FR" dirty="0"/>
              <a:t>Dans le cas où la classe héritée implémente la méthode dans la classe de base, la méthode dans la classe dérivée est exécutée.</a:t>
            </a:r>
          </a:p>
        </p:txBody>
      </p:sp>
    </p:spTree>
    <p:extLst>
      <p:ext uri="{BB962C8B-B14F-4D97-AF65-F5344CB8AC3E}">
        <p14:creationId xmlns:p14="http://schemas.microsoft.com/office/powerpoint/2010/main" val="17255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175"/>
            <a:ext cx="10515600" cy="51929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Définir constant 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059305" y="1178802"/>
            <a:ext cx="5036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Avec </a:t>
            </a:r>
            <a:r>
              <a:rPr lang="fr-FR" sz="3200" b="1" dirty="0" smtClean="0">
                <a:solidFill>
                  <a:srgbClr val="7030A0"/>
                </a:solidFill>
              </a:rPr>
              <a:t># </a:t>
            </a:r>
            <a:r>
              <a:rPr lang="fr-FR" sz="3200" b="1" dirty="0" err="1" smtClean="0">
                <a:solidFill>
                  <a:srgbClr val="7030A0"/>
                </a:solidFill>
              </a:rPr>
              <a:t>define</a:t>
            </a:r>
            <a:r>
              <a:rPr lang="fr-FR" sz="3200" b="1" dirty="0" smtClean="0">
                <a:solidFill>
                  <a:srgbClr val="7030A0"/>
                </a:solidFill>
              </a:rPr>
              <a:t> </a:t>
            </a:r>
            <a:r>
              <a:rPr lang="fr-FR" sz="3200" dirty="0" err="1" smtClean="0"/>
              <a:t>preprocesseur</a:t>
            </a:r>
            <a:endParaRPr lang="fr-FR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229376" y="1147402"/>
            <a:ext cx="410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Avec </a:t>
            </a:r>
            <a:r>
              <a:rPr lang="fr-FR" sz="3600" b="1" dirty="0" err="1" smtClean="0">
                <a:solidFill>
                  <a:srgbClr val="7030A0"/>
                </a:solidFill>
              </a:rPr>
              <a:t>const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dirty="0" err="1" smtClean="0"/>
              <a:t>motsclé</a:t>
            </a:r>
            <a:endParaRPr lang="fr-FR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3576"/>
            <a:ext cx="5257800" cy="4254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42" y="1763575"/>
            <a:ext cx="5431066" cy="4307397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5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40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04"/>
          <a:stretch/>
        </p:blipFill>
        <p:spPr>
          <a:xfrm>
            <a:off x="444634" y="1017588"/>
            <a:ext cx="4333631" cy="5159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96"/>
          <a:stretch/>
        </p:blipFill>
        <p:spPr>
          <a:xfrm>
            <a:off x="5171831" y="1329629"/>
            <a:ext cx="4810369" cy="4937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64" y="5295504"/>
            <a:ext cx="2120900" cy="1016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Heritage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702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826"/>
            <a:ext cx="10515600" cy="444344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Polymorphisme 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702" y="1159630"/>
            <a:ext cx="3365292" cy="258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>
                <a:latin typeface="American Typewriter" charset="0"/>
                <a:ea typeface="American Typewriter" charset="0"/>
                <a:cs typeface="American Typewriter" charset="0"/>
              </a:rPr>
              <a:t>Le polymorphisme Objective-C signifie qu'un appel à une fonction </a:t>
            </a:r>
            <a:r>
              <a:rPr lang="fr-FR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provoquera </a:t>
            </a:r>
            <a:r>
              <a:rPr lang="fr-FR" sz="2000" dirty="0">
                <a:latin typeface="American Typewriter" charset="0"/>
                <a:ea typeface="American Typewriter" charset="0"/>
                <a:cs typeface="American Typewriter" charset="0"/>
              </a:rPr>
              <a:t>l'exécution d'une fonction différente </a:t>
            </a:r>
            <a:r>
              <a:rPr lang="fr-FR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qui dépends sur le type </a:t>
            </a:r>
            <a:r>
              <a:rPr lang="fr-FR" sz="2000" dirty="0">
                <a:latin typeface="American Typewriter" charset="0"/>
                <a:ea typeface="American Typewriter" charset="0"/>
                <a:cs typeface="American Typewriter" charset="0"/>
              </a:rPr>
              <a:t>d'objet qui appelle la fonction.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41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066" y="828675"/>
            <a:ext cx="2677038" cy="5377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88" y="809470"/>
            <a:ext cx="3956012" cy="32828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984574"/>
            <a:ext cx="2828097" cy="24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213"/>
            <a:ext cx="10515600" cy="50430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Préprocesseur </a:t>
            </a:r>
            <a:endParaRPr lang="fr-F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444447"/>
              </p:ext>
            </p:extLst>
          </p:nvPr>
        </p:nvGraphicFramePr>
        <p:xfrm>
          <a:off x="718279" y="94120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344"/>
                <a:gridCol w="913525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define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Substitute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une macro de préprocesseur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#</a:t>
                      </a:r>
                      <a:r>
                        <a:rPr lang="fr-FR" dirty="0" err="1" smtClean="0"/>
                        <a:t>include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Insère un en-tête</a:t>
                      </a:r>
                      <a:r>
                        <a:rPr lang="fr-FR" baseline="0" dirty="0" smtClean="0"/>
                        <a:t> particulier d’un autre fichier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#</a:t>
                      </a:r>
                      <a:r>
                        <a:rPr lang="fr-FR" dirty="0" err="1" smtClean="0"/>
                        <a:t>undef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Undefines</a:t>
                      </a:r>
                      <a:r>
                        <a:rPr lang="fr-FR" baseline="0" dirty="0" smtClean="0"/>
                        <a:t> une macro de préprocesseur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#</a:t>
                      </a:r>
                      <a:r>
                        <a:rPr lang="fr-FR" dirty="0" err="1" smtClean="0"/>
                        <a:t>ifdef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Renvoie </a:t>
                      </a:r>
                      <a:r>
                        <a:rPr lang="fr-FR" dirty="0" err="1" smtClean="0"/>
                        <a:t>true</a:t>
                      </a:r>
                      <a:r>
                        <a:rPr lang="fr-FR" dirty="0" smtClean="0"/>
                        <a:t> si cette macro est définie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#</a:t>
                      </a:r>
                      <a:r>
                        <a:rPr lang="fr-FR" dirty="0" err="1" smtClean="0"/>
                        <a:t>ifndef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Reenvoie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true</a:t>
                      </a:r>
                      <a:r>
                        <a:rPr lang="fr-FR" baseline="0" dirty="0" smtClean="0"/>
                        <a:t> si cette macro n’est pas définie 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#if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Teste si une condition </a:t>
                      </a:r>
                      <a:r>
                        <a:rPr lang="fr-FR" baseline="0" dirty="0" smtClean="0"/>
                        <a:t>est vraie ou pas pendant compilation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#</a:t>
                      </a:r>
                      <a:r>
                        <a:rPr lang="fr-FR" dirty="0" err="1" smtClean="0"/>
                        <a:t>else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L’alternative</a:t>
                      </a:r>
                      <a:r>
                        <a:rPr lang="fr-FR" baseline="0" dirty="0" smtClean="0"/>
                        <a:t> pour #if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#</a:t>
                      </a:r>
                      <a:r>
                        <a:rPr lang="fr-FR" dirty="0" err="1" smtClean="0"/>
                        <a:t>eif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#</a:t>
                      </a:r>
                      <a:r>
                        <a:rPr lang="fr-FR" dirty="0" err="1" smtClean="0"/>
                        <a:t>else</a:t>
                      </a:r>
                      <a:r>
                        <a:rPr lang="fr-FR" dirty="0" smtClean="0"/>
                        <a:t> un</a:t>
                      </a:r>
                      <a:r>
                        <a:rPr lang="fr-FR" baseline="0" dirty="0" smtClean="0"/>
                        <a:t> #if dans une déclaration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#</a:t>
                      </a:r>
                      <a:r>
                        <a:rPr lang="fr-FR" dirty="0" err="1" smtClean="0"/>
                        <a:t>endif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Termine le préprocesseur</a:t>
                      </a:r>
                      <a:r>
                        <a:rPr lang="fr-FR" baseline="0" dirty="0" smtClean="0"/>
                        <a:t> conditionnel 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#</a:t>
                      </a:r>
                      <a:r>
                        <a:rPr lang="fr-FR" dirty="0" err="1" smtClean="0"/>
                        <a:t>error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Imprime un message d’erreur</a:t>
                      </a:r>
                      <a:r>
                        <a:rPr lang="fr-FR" baseline="0" dirty="0" smtClean="0"/>
                        <a:t> sur </a:t>
                      </a:r>
                      <a:r>
                        <a:rPr lang="fr-FR" baseline="0" dirty="0" err="1" smtClean="0"/>
                        <a:t>stderr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#</a:t>
                      </a:r>
                      <a:r>
                        <a:rPr lang="fr-FR" dirty="0" err="1" smtClean="0"/>
                        <a:t>pragma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Emet des commandes</a:t>
                      </a:r>
                      <a:r>
                        <a:rPr lang="fr-FR" baseline="0" dirty="0" smtClean="0"/>
                        <a:t> spéciales au compilateur en utilisant une méthode standardisée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1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43</a:t>
            </a:fld>
            <a:endParaRPr lang="fr-FR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30213"/>
            <a:ext cx="10515600" cy="50430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Préprocesseur 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927100"/>
            <a:ext cx="2603500" cy="36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1496187"/>
            <a:ext cx="2933700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0" y="2142518"/>
            <a:ext cx="1879600" cy="49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2798847"/>
            <a:ext cx="2641600" cy="685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3700" y="9271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-- remplacer </a:t>
            </a:r>
            <a:r>
              <a:rPr lang="fr-FR" dirty="0"/>
              <a:t>les instances de MAX_ARRAY_LENGTH par 20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1397000"/>
            <a:ext cx="674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 </a:t>
            </a:r>
            <a:r>
              <a:rPr lang="fr-FR" dirty="0" smtClean="0"/>
              <a:t>Obtenir </a:t>
            </a:r>
            <a:r>
              <a:rPr lang="fr-FR" dirty="0" err="1" smtClean="0"/>
              <a:t>foundation</a:t>
            </a:r>
            <a:r>
              <a:rPr lang="fr-FR" dirty="0"/>
              <a:t>. h de </a:t>
            </a:r>
            <a:r>
              <a:rPr lang="fr-FR" dirty="0" err="1"/>
              <a:t>Foundation</a:t>
            </a:r>
            <a:r>
              <a:rPr lang="fr-FR" dirty="0"/>
              <a:t> </a:t>
            </a:r>
            <a:r>
              <a:rPr lang="fr-FR" dirty="0" smtClean="0"/>
              <a:t>Framework</a:t>
            </a:r>
          </a:p>
          <a:p>
            <a:r>
              <a:rPr lang="fr-FR" dirty="0" smtClean="0"/>
              <a:t>-- Récupérer </a:t>
            </a:r>
            <a:r>
              <a:rPr lang="fr-FR" dirty="0" err="1"/>
              <a:t>myheader</a:t>
            </a:r>
            <a:r>
              <a:rPr lang="fr-FR" dirty="0"/>
              <a:t>. h du répertoire local et d'ajouter le </a:t>
            </a:r>
            <a:r>
              <a:rPr lang="fr-FR" dirty="0" smtClean="0"/>
              <a:t>contenu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393700" y="2885320"/>
            <a:ext cx="627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smtClean="0"/>
              <a:t>ne </a:t>
            </a:r>
            <a:r>
              <a:rPr lang="en-US" dirty="0" err="1"/>
              <a:t>définir</a:t>
            </a:r>
            <a:r>
              <a:rPr lang="en-US" dirty="0"/>
              <a:t> MESSAGE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MESSAGE </a:t>
            </a:r>
            <a:r>
              <a:rPr lang="en-US" dirty="0" err="1"/>
              <a:t>n'est</a:t>
            </a:r>
            <a:r>
              <a:rPr lang="en-US" dirty="0"/>
              <a:t> pas déjà </a:t>
            </a:r>
            <a:r>
              <a:rPr lang="en-US" dirty="0" err="1"/>
              <a:t>défini</a:t>
            </a:r>
            <a:r>
              <a:rPr lang="en-US" dirty="0"/>
              <a:t>.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355600" y="2212220"/>
            <a:ext cx="627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smtClean="0"/>
              <a:t>ne </a:t>
            </a:r>
            <a:r>
              <a:rPr lang="en-US" dirty="0"/>
              <a:t>pas </a:t>
            </a:r>
            <a:r>
              <a:rPr lang="en-US" dirty="0" err="1"/>
              <a:t>définir</a:t>
            </a:r>
            <a:r>
              <a:rPr lang="en-US" dirty="0"/>
              <a:t> FILE_SIZE </a:t>
            </a:r>
            <a:r>
              <a:rPr lang="en-US" dirty="0" err="1"/>
              <a:t>existant</a:t>
            </a:r>
            <a:r>
              <a:rPr lang="en-US" dirty="0"/>
              <a:t> et de le </a:t>
            </a:r>
            <a:r>
              <a:rPr lang="en-US" dirty="0" err="1"/>
              <a:t>définir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smtClean="0"/>
              <a:t>42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3779753"/>
            <a:ext cx="3873500" cy="7747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4000" y="3850520"/>
            <a:ext cx="627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smtClean="0"/>
              <a:t>faire </a:t>
            </a:r>
            <a:r>
              <a:rPr lang="en-US" dirty="0"/>
              <a:t>le </a:t>
            </a:r>
            <a:r>
              <a:rPr lang="en-US" dirty="0" err="1"/>
              <a:t>processus</a:t>
            </a:r>
            <a:r>
              <a:rPr lang="en-US" dirty="0"/>
              <a:t> les instructions </a:t>
            </a:r>
            <a:r>
              <a:rPr lang="en-US" dirty="0" err="1"/>
              <a:t>jointes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smtClean="0"/>
              <a:t>DEBUG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/>
              <a:t>défini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665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4423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Macros prédéfinies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82901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423"/>
                <a:gridCol w="9255177"/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_DATE_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Affiche date actuelle en tant que caractère littéral dans le formate «  MMM DD YYYY»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_TIME_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L'heure actuelle en tant que caractère littéral au format "HH: MM: SS"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_FILE_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Cela contient le nom de fichier actuel en tant que string littérale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_LINE_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Ceci contient le numéro de ligne actuel en tant que constante décimale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_STDC_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Défini comme 1 lorsque le compilateur est conforme à la norme ANSI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87" y="3863402"/>
            <a:ext cx="3352800" cy="218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4053902"/>
            <a:ext cx="1701800" cy="9398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1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45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44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Opérateurs de préprocesseurs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700" y="850900"/>
            <a:ext cx="1156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Macro Continuation : </a:t>
            </a:r>
            <a:r>
              <a:rPr lang="fr-FR" sz="1600" dirty="0"/>
              <a:t>L'opérateur de macro continuation est utilisé pour continuer une macro trop longue pour une seule ligne. </a:t>
            </a:r>
            <a:endParaRPr lang="fr-F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305272"/>
            <a:ext cx="4470400" cy="69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0" y="1305272"/>
            <a:ext cx="2044700" cy="647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37700" y="1212307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FF0000"/>
                </a:solidFill>
              </a:rPr>
              <a:t>It’s</a:t>
            </a:r>
            <a:r>
              <a:rPr lang="fr-FR" sz="2800" dirty="0" smtClean="0">
                <a:solidFill>
                  <a:srgbClr val="FF0000"/>
                </a:solidFill>
              </a:rPr>
              <a:t> Six</a:t>
            </a:r>
            <a:endParaRPr lang="fr-FR" sz="28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978900" y="1629122"/>
            <a:ext cx="558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00957"/>
            <a:ext cx="5486400" cy="282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46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44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Opérateurs de préprocesseurs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700" y="850900"/>
            <a:ext cx="101219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Stringize</a:t>
            </a:r>
            <a:r>
              <a:rPr lang="fr-FR" sz="2400" dirty="0" smtClean="0"/>
              <a:t>/Signe Numérique (#): </a:t>
            </a:r>
          </a:p>
          <a:p>
            <a:r>
              <a:rPr lang="fr-FR" sz="2400" dirty="0" smtClean="0"/>
              <a:t>-- </a:t>
            </a:r>
            <a:r>
              <a:rPr lang="fr-FR" sz="1600" dirty="0" smtClean="0"/>
              <a:t>lorsqu'il </a:t>
            </a:r>
            <a:r>
              <a:rPr lang="fr-FR" sz="1600" dirty="0"/>
              <a:t>est utilisé dans une définition de macro, convertit un paramètre macro en une constante de </a:t>
            </a:r>
            <a:r>
              <a:rPr lang="fr-FR" sz="1600" dirty="0" smtClean="0"/>
              <a:t>chaîne</a:t>
            </a:r>
          </a:p>
          <a:p>
            <a:r>
              <a:rPr lang="fr-FR" sz="2000" dirty="0"/>
              <a:t>--</a:t>
            </a:r>
            <a:r>
              <a:rPr lang="fr-FR" sz="2000" b="1" dirty="0" smtClean="0"/>
              <a:t> </a:t>
            </a:r>
            <a:r>
              <a:rPr lang="fr-FR" sz="1600" dirty="0" smtClean="0"/>
              <a:t> Cet </a:t>
            </a:r>
            <a:r>
              <a:rPr lang="fr-FR" sz="1600" dirty="0"/>
              <a:t>opérateur ne peut être utilisé que dans une macro qui </a:t>
            </a:r>
            <a:r>
              <a:rPr lang="fr-FR" sz="1600" dirty="0" smtClean="0"/>
              <a:t>à </a:t>
            </a:r>
            <a:r>
              <a:rPr lang="fr-FR" sz="1600" dirty="0"/>
              <a:t>un argument ou une liste de paramètres </a:t>
            </a:r>
            <a:r>
              <a:rPr lang="fr-FR" sz="1600" dirty="0" smtClean="0"/>
              <a:t>spécifiés</a:t>
            </a:r>
            <a:endParaRPr lang="fr-FR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2151025"/>
            <a:ext cx="4635500" cy="205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4208425"/>
            <a:ext cx="6146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47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44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Opérateurs de préprocesseurs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700" y="850900"/>
            <a:ext cx="101219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L'opérateur de collage de </a:t>
            </a:r>
            <a:r>
              <a:rPr lang="fr-FR" sz="2400" dirty="0" smtClean="0"/>
              <a:t>jetons (##): </a:t>
            </a:r>
          </a:p>
          <a:p>
            <a:r>
              <a:rPr lang="fr-FR" sz="2400" dirty="0" smtClean="0"/>
              <a:t>-- </a:t>
            </a:r>
            <a:r>
              <a:rPr lang="fr-FR" sz="1600" dirty="0" smtClean="0"/>
              <a:t>Dans </a:t>
            </a:r>
            <a:r>
              <a:rPr lang="fr-FR" sz="1600" dirty="0"/>
              <a:t>une définition de </a:t>
            </a:r>
            <a:r>
              <a:rPr lang="fr-FR" sz="1600" dirty="0" smtClean="0"/>
              <a:t>macro, il combine </a:t>
            </a:r>
            <a:r>
              <a:rPr lang="fr-FR" sz="1600" dirty="0"/>
              <a:t>deux arguments</a:t>
            </a:r>
            <a:r>
              <a:rPr lang="fr-FR" sz="1600" dirty="0" smtClean="0"/>
              <a:t>.</a:t>
            </a:r>
          </a:p>
          <a:p>
            <a:r>
              <a:rPr lang="fr-FR" sz="2000" dirty="0" smtClean="0"/>
              <a:t>--</a:t>
            </a:r>
            <a:r>
              <a:rPr lang="fr-FR" sz="2000" b="1" dirty="0" smtClean="0"/>
              <a:t> </a:t>
            </a:r>
            <a:r>
              <a:rPr lang="fr-FR" sz="1600" dirty="0"/>
              <a:t> Il permet d'associer deux jetons séparés dans la définition de macro en un seul </a:t>
            </a:r>
            <a:r>
              <a:rPr lang="fr-FR" sz="1600" dirty="0" smtClean="0"/>
              <a:t>jeton</a:t>
            </a:r>
            <a:endParaRPr lang="fr-F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89673"/>
            <a:ext cx="5562600" cy="215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4356100"/>
            <a:ext cx="543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48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44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Opérateurs de préprocesseurs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700" y="850900"/>
            <a:ext cx="10121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7030A0"/>
                </a:solidFill>
              </a:rPr>
              <a:t>L'opérateur défini (): </a:t>
            </a:r>
            <a:endParaRPr lang="fr-FR" sz="2400" dirty="0" smtClean="0">
              <a:solidFill>
                <a:srgbClr val="7030A0"/>
              </a:solidFill>
            </a:endParaRPr>
          </a:p>
          <a:p>
            <a:r>
              <a:rPr lang="fr-FR" sz="2400" dirty="0" smtClean="0"/>
              <a:t>-- </a:t>
            </a:r>
            <a:r>
              <a:rPr lang="fr-FR" sz="1600" dirty="0"/>
              <a:t>L'opérateur </a:t>
            </a:r>
            <a:r>
              <a:rPr lang="fr-FR" sz="2400" b="1" dirty="0" err="1" smtClean="0"/>
              <a:t>defined</a:t>
            </a:r>
            <a:r>
              <a:rPr lang="fr-FR" sz="1600" dirty="0" smtClean="0"/>
              <a:t> par </a:t>
            </a:r>
            <a:r>
              <a:rPr lang="fr-FR" sz="1600" dirty="0"/>
              <a:t>le préprocesseur est utilisé dans les expressions </a:t>
            </a:r>
            <a:r>
              <a:rPr lang="fr-FR" sz="1600" dirty="0" smtClean="0"/>
              <a:t>constantes</a:t>
            </a:r>
          </a:p>
          <a:p>
            <a:r>
              <a:rPr lang="fr-FR" sz="1600" dirty="0" smtClean="0"/>
              <a:t>	-- Pour </a:t>
            </a:r>
            <a:r>
              <a:rPr lang="fr-FR" sz="1600" dirty="0"/>
              <a:t>déterminer si un identificateur est défini </a:t>
            </a:r>
            <a:r>
              <a:rPr lang="fr-FR" sz="1600" dirty="0" smtClean="0"/>
              <a:t>par </a:t>
            </a:r>
            <a:r>
              <a:rPr lang="fr-FR" sz="1600" b="1" dirty="0" smtClean="0"/>
              <a:t>#</a:t>
            </a:r>
            <a:r>
              <a:rPr lang="fr-FR" sz="1600" b="1" dirty="0" err="1" smtClean="0"/>
              <a:t>define</a:t>
            </a:r>
            <a:endParaRPr lang="fr-FR" sz="1600" dirty="0"/>
          </a:p>
          <a:p>
            <a:r>
              <a:rPr lang="fr-FR" sz="2000" dirty="0" smtClean="0"/>
              <a:t>--</a:t>
            </a:r>
            <a:r>
              <a:rPr lang="fr-FR" sz="2000" b="1" dirty="0" smtClean="0"/>
              <a:t> </a:t>
            </a:r>
            <a:r>
              <a:rPr lang="fr-FR" sz="1600" dirty="0"/>
              <a:t> Si l'identificateur spécifié est défini, la valeur est </a:t>
            </a:r>
            <a:r>
              <a:rPr lang="fr-FR" sz="1600" dirty="0" err="1"/>
              <a:t>true</a:t>
            </a:r>
            <a:r>
              <a:rPr lang="fr-FR" sz="1600" dirty="0"/>
              <a:t> (non-zéro</a:t>
            </a:r>
            <a:r>
              <a:rPr lang="fr-FR" sz="1600" dirty="0" smtClean="0"/>
              <a:t>)</a:t>
            </a:r>
          </a:p>
          <a:p>
            <a:r>
              <a:rPr lang="fr-FR" sz="1600" dirty="0" smtClean="0"/>
              <a:t>--   Si </a:t>
            </a:r>
            <a:r>
              <a:rPr lang="fr-FR" sz="1600" dirty="0"/>
              <a:t>le symbole n'est pas défini, la valeur est fausse (zéro</a:t>
            </a:r>
            <a:r>
              <a:rPr lang="fr-FR" sz="1600" dirty="0" smtClean="0"/>
              <a:t>)</a:t>
            </a:r>
            <a:endParaRPr lang="fr-FR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643468"/>
            <a:ext cx="4737100" cy="222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5027320"/>
            <a:ext cx="6197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492500"/>
            <a:ext cx="21971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5422900"/>
            <a:ext cx="27432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3492500"/>
            <a:ext cx="4749800" cy="16891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49</a:t>
            </a:fld>
            <a:endParaRPr lang="fr-FR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38400" y="4318000"/>
            <a:ext cx="12700" cy="111760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838200" y="279400"/>
            <a:ext cx="10515600" cy="324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 smtClean="0"/>
              <a:t>Opérateurs de préprocesseurs</a:t>
            </a:r>
            <a:endParaRPr lang="fr-FR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1800" y="914400"/>
            <a:ext cx="1102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-- Les macros avec des arguments doivent être </a:t>
            </a:r>
            <a:r>
              <a:rPr lang="fr-FR" sz="2400" dirty="0">
                <a:solidFill>
                  <a:srgbClr val="7030A0"/>
                </a:solidFill>
              </a:rPr>
              <a:t>définies </a:t>
            </a:r>
            <a:r>
              <a:rPr lang="fr-FR" sz="2400" dirty="0" smtClean="0">
                <a:solidFill>
                  <a:srgbClr val="7030A0"/>
                </a:solidFill>
              </a:rPr>
              <a:t>par la </a:t>
            </a:r>
            <a:r>
              <a:rPr lang="fr-FR" sz="2400" dirty="0">
                <a:solidFill>
                  <a:srgbClr val="7030A0"/>
                </a:solidFill>
              </a:rPr>
              <a:t>directive </a:t>
            </a:r>
            <a:r>
              <a:rPr lang="fr-FR" sz="2400" b="1" dirty="0">
                <a:solidFill>
                  <a:srgbClr val="7030A0"/>
                </a:solidFill>
              </a:rPr>
              <a:t>#</a:t>
            </a:r>
            <a:r>
              <a:rPr lang="fr-FR" sz="2400" b="1" dirty="0" err="1">
                <a:solidFill>
                  <a:srgbClr val="7030A0"/>
                </a:solidFill>
              </a:rPr>
              <a:t>define</a:t>
            </a:r>
            <a:r>
              <a:rPr lang="fr-FR" sz="2400" b="1" dirty="0">
                <a:solidFill>
                  <a:srgbClr val="7030A0"/>
                </a:solidFill>
              </a:rPr>
              <a:t> </a:t>
            </a:r>
            <a:r>
              <a:rPr lang="fr-FR" sz="2400" dirty="0"/>
              <a:t>avant </a:t>
            </a:r>
            <a:r>
              <a:rPr lang="fr-FR" sz="2400" dirty="0" smtClean="0"/>
              <a:t>l’utilisation</a:t>
            </a:r>
          </a:p>
          <a:p>
            <a:r>
              <a:rPr lang="fr-FR" sz="2400" dirty="0"/>
              <a:t>-- La liste </a:t>
            </a:r>
            <a:r>
              <a:rPr lang="fr-FR" sz="2400" dirty="0">
                <a:solidFill>
                  <a:srgbClr val="7030A0"/>
                </a:solidFill>
              </a:rPr>
              <a:t>des arguments est entre parenthèses et doit immédiatement suivre </a:t>
            </a:r>
            <a:r>
              <a:rPr lang="fr-FR" sz="2400" dirty="0"/>
              <a:t>le nom de la </a:t>
            </a:r>
            <a:r>
              <a:rPr lang="fr-FR" sz="2400" dirty="0" smtClean="0"/>
              <a:t>macro</a:t>
            </a:r>
          </a:p>
          <a:p>
            <a:r>
              <a:rPr lang="fr-FR" sz="2400" dirty="0" smtClean="0"/>
              <a:t>-- Les </a:t>
            </a:r>
            <a:r>
              <a:rPr lang="fr-FR" sz="2400" dirty="0">
                <a:solidFill>
                  <a:srgbClr val="7030A0"/>
                </a:solidFill>
              </a:rPr>
              <a:t>espaces ne sont pas autorisés </a:t>
            </a:r>
            <a:r>
              <a:rPr lang="fr-FR" sz="2400" dirty="0"/>
              <a:t>entre le nom de la macro et les parenthèses ouvertes.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50" y="5375275"/>
            <a:ext cx="5930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ChangeArrowheads="1"/>
          </p:cNvSpPr>
          <p:nvPr/>
        </p:nvSpPr>
        <p:spPr bwMode="auto">
          <a:xfrm>
            <a:off x="2667000" y="609601"/>
            <a:ext cx="6934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fr-BE" altLang="en-US" sz="4000">
                <a:solidFill>
                  <a:srgbClr val="00FF00"/>
                </a:solidFill>
                <a:ea typeface="Times New Roman" charset="0"/>
                <a:cs typeface="Times New Roman" charset="0"/>
              </a:rPr>
              <a:t>Les structures de contrôle en C</a:t>
            </a:r>
            <a:endParaRPr lang="en-US" altLang="en-US" sz="4000">
              <a:solidFill>
                <a:srgbClr val="FFFF00"/>
              </a:solidFill>
            </a:endParaRPr>
          </a:p>
        </p:txBody>
      </p:sp>
      <p:sp>
        <p:nvSpPr>
          <p:cNvPr id="229379" name="Rectangle 3"/>
          <p:cNvSpPr>
            <a:spLocks noChangeArrowheads="1"/>
          </p:cNvSpPr>
          <p:nvPr/>
        </p:nvSpPr>
        <p:spPr bwMode="auto">
          <a:xfrm>
            <a:off x="1905000" y="1828800"/>
            <a:ext cx="8763000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altLang="en-US" sz="2800" dirty="0">
                <a:solidFill>
                  <a:srgbClr val="00FF00"/>
                </a:solidFill>
              </a:rPr>
              <a:t>Alternative</a:t>
            </a:r>
            <a:r>
              <a:rPr lang="fr-FR" altLang="en-US" sz="2800" dirty="0">
                <a:solidFill>
                  <a:srgbClr val="FFFF00"/>
                </a:solidFill>
              </a:rPr>
              <a:t>: </a:t>
            </a:r>
            <a:r>
              <a:rPr lang="fr-BE" altLang="en-US" sz="2800" dirty="0">
                <a:solidFill>
                  <a:srgbClr val="FFFF00"/>
                </a:solidFill>
              </a:rPr>
              <a:t>			</a:t>
            </a:r>
            <a:r>
              <a:rPr lang="fr-FR" altLang="en-US" sz="2800" b="1" dirty="0">
                <a:solidFill>
                  <a:srgbClr val="7030A0"/>
                </a:solidFill>
                <a:latin typeface="Courier" charset="0"/>
              </a:rPr>
              <a:t>if-</a:t>
            </a:r>
            <a:r>
              <a:rPr lang="fr-FR" altLang="en-US" sz="2800" b="1" dirty="0" err="1">
                <a:solidFill>
                  <a:srgbClr val="7030A0"/>
                </a:solidFill>
                <a:latin typeface="Courier" charset="0"/>
              </a:rPr>
              <a:t>else</a:t>
            </a:r>
            <a:endParaRPr lang="fr-FR" altLang="en-US" sz="2800" b="1" dirty="0">
              <a:solidFill>
                <a:srgbClr val="7030A0"/>
              </a:solidFill>
              <a:latin typeface="Courier" charset="0"/>
            </a:endParaRPr>
          </a:p>
          <a:p>
            <a:pPr algn="l">
              <a:spcBef>
                <a:spcPct val="50000"/>
              </a:spcBef>
            </a:pPr>
            <a:r>
              <a:rPr lang="fr-FR" altLang="en-US" sz="2800" dirty="0">
                <a:solidFill>
                  <a:srgbClr val="00FF00"/>
                </a:solidFill>
              </a:rPr>
              <a:t>Choix Multiple</a:t>
            </a:r>
            <a:r>
              <a:rPr lang="fr-FR" altLang="en-US" sz="2800" dirty="0">
                <a:solidFill>
                  <a:srgbClr val="FFFF00"/>
                </a:solidFill>
              </a:rPr>
              <a:t>: </a:t>
            </a:r>
            <a:r>
              <a:rPr lang="fr-BE" altLang="en-US" sz="2800" dirty="0">
                <a:solidFill>
                  <a:srgbClr val="FFFF00"/>
                </a:solidFill>
              </a:rPr>
              <a:t>		</a:t>
            </a:r>
            <a:r>
              <a:rPr lang="fr-FR" altLang="en-US" sz="2800" b="1" dirty="0">
                <a:solidFill>
                  <a:srgbClr val="7030A0"/>
                </a:solidFill>
                <a:latin typeface="Courier" charset="0"/>
              </a:rPr>
              <a:t>switch-case</a:t>
            </a:r>
          </a:p>
          <a:p>
            <a:pPr algn="l">
              <a:spcBef>
                <a:spcPct val="50000"/>
              </a:spcBef>
            </a:pPr>
            <a:r>
              <a:rPr lang="fr-FR" altLang="en-US" sz="2800" dirty="0">
                <a:solidFill>
                  <a:srgbClr val="00FF00"/>
                </a:solidFill>
              </a:rPr>
              <a:t>Itérations</a:t>
            </a:r>
            <a:r>
              <a:rPr lang="fr-FR" altLang="en-US" sz="2800" dirty="0">
                <a:solidFill>
                  <a:srgbClr val="FFFF00"/>
                </a:solidFill>
              </a:rPr>
              <a:t>: </a:t>
            </a:r>
            <a:r>
              <a:rPr lang="fr-BE" altLang="en-US" sz="2800" dirty="0">
                <a:solidFill>
                  <a:srgbClr val="FFFF00"/>
                </a:solidFill>
              </a:rPr>
              <a:t>			</a:t>
            </a:r>
            <a:r>
              <a:rPr lang="fr-FR" altLang="en-US" sz="2800" b="1" dirty="0">
                <a:solidFill>
                  <a:srgbClr val="7030A0"/>
                </a:solidFill>
                <a:latin typeface="Courier" charset="0"/>
              </a:rPr>
              <a:t>for, </a:t>
            </a:r>
            <a:r>
              <a:rPr lang="fr-FR" altLang="en-US" sz="2800" b="1" dirty="0" err="1">
                <a:solidFill>
                  <a:srgbClr val="7030A0"/>
                </a:solidFill>
                <a:latin typeface="Courier" charset="0"/>
              </a:rPr>
              <a:t>while</a:t>
            </a:r>
            <a:r>
              <a:rPr lang="fr-FR" altLang="en-US" sz="2800" b="1" dirty="0">
                <a:solidFill>
                  <a:srgbClr val="7030A0"/>
                </a:solidFill>
                <a:latin typeface="Courier" charset="0"/>
              </a:rPr>
              <a:t>, do-</a:t>
            </a:r>
            <a:r>
              <a:rPr lang="fr-FR" altLang="en-US" sz="2800" b="1" dirty="0" err="1">
                <a:solidFill>
                  <a:srgbClr val="7030A0"/>
                </a:solidFill>
                <a:latin typeface="Courier" charset="0"/>
              </a:rPr>
              <a:t>while</a:t>
            </a:r>
            <a:endParaRPr lang="fr-FR" altLang="en-US" sz="2800" b="1" dirty="0">
              <a:solidFill>
                <a:srgbClr val="7030A0"/>
              </a:solidFill>
              <a:latin typeface="Courier" charset="0"/>
            </a:endParaRPr>
          </a:p>
          <a:p>
            <a:pPr algn="l">
              <a:spcBef>
                <a:spcPct val="50000"/>
              </a:spcBef>
            </a:pPr>
            <a:r>
              <a:rPr lang="fr-FR" altLang="en-US" sz="2800" dirty="0">
                <a:solidFill>
                  <a:srgbClr val="00FF00"/>
                </a:solidFill>
              </a:rPr>
              <a:t>Rupture de Contrôle</a:t>
            </a:r>
            <a:r>
              <a:rPr lang="fr-FR" altLang="en-US" sz="2800" dirty="0">
                <a:solidFill>
                  <a:srgbClr val="FFFF00"/>
                </a:solidFill>
              </a:rPr>
              <a:t>: </a:t>
            </a:r>
            <a:r>
              <a:rPr lang="fr-BE" altLang="en-US" sz="2800" dirty="0">
                <a:solidFill>
                  <a:srgbClr val="FFFF00"/>
                </a:solidFill>
              </a:rPr>
              <a:t>	</a:t>
            </a:r>
            <a:r>
              <a:rPr lang="fr-FR" altLang="en-US" sz="2800" b="1" dirty="0">
                <a:solidFill>
                  <a:srgbClr val="7030A0"/>
                </a:solidFill>
                <a:latin typeface="Courier" charset="0"/>
              </a:rPr>
              <a:t>break, continue, return … </a:t>
            </a:r>
            <a:r>
              <a:rPr lang="fr-FR" altLang="en-US" sz="2800" b="1" dirty="0" err="1">
                <a:solidFill>
                  <a:srgbClr val="7030A0"/>
                </a:solidFill>
                <a:latin typeface="Courier" charset="0"/>
              </a:rPr>
              <a:t>goto</a:t>
            </a:r>
            <a:endParaRPr lang="fr-FR" altLang="en-US" sz="2800" b="1" dirty="0">
              <a:solidFill>
                <a:srgbClr val="7030A0"/>
              </a:solidFill>
              <a:latin typeface="Courier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17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432"/>
            <a:ext cx="10515600" cy="59424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Type casting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805" y="1257820"/>
            <a:ext cx="2019300" cy="500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02" y="2137883"/>
            <a:ext cx="3441700" cy="231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56" y="4346096"/>
            <a:ext cx="2286000" cy="34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2" y="1263596"/>
            <a:ext cx="3619500" cy="219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4922"/>
            <a:ext cx="2197100" cy="27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18" y="2239702"/>
            <a:ext cx="2739020" cy="18025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03" y="4136949"/>
            <a:ext cx="1676400" cy="3429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0310" y="643197"/>
            <a:ext cx="2980022" cy="594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Promotion de </a:t>
            </a:r>
            <a:r>
              <a:rPr lang="fr-FR" dirty="0" err="1" smtClean="0"/>
              <a:t>Integer</a:t>
            </a:r>
            <a:endParaRPr lang="fr-F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906905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50</a:t>
            </a:fld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351122" y="905310"/>
            <a:ext cx="405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-- Le division de deux valeur </a:t>
            </a:r>
            <a:r>
              <a:rPr lang="fr-FR" dirty="0" err="1" smtClean="0"/>
              <a:t>Integer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368300" y="4267200"/>
            <a:ext cx="3513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l'opérateur de casting </a:t>
            </a:r>
            <a:r>
              <a:rPr lang="fr-FR" dirty="0" smtClean="0"/>
              <a:t>à </a:t>
            </a:r>
            <a:r>
              <a:rPr lang="fr-FR" dirty="0"/>
              <a:t>préséance sur la division, </a:t>
            </a:r>
            <a:endParaRPr lang="fr-FR" dirty="0" smtClean="0"/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fr-FR" dirty="0" smtClean="0">
                <a:solidFill>
                  <a:srgbClr val="0070C0"/>
                </a:solidFill>
              </a:rPr>
              <a:t>donc </a:t>
            </a:r>
            <a:r>
              <a:rPr lang="fr-FR" dirty="0">
                <a:solidFill>
                  <a:srgbClr val="0070C0"/>
                </a:solidFill>
              </a:rPr>
              <a:t>la valeur de la </a:t>
            </a:r>
            <a:r>
              <a:rPr lang="fr-FR" dirty="0" smtClean="0">
                <a:solidFill>
                  <a:srgbClr val="0070C0"/>
                </a:solidFill>
              </a:rPr>
              <a:t>«</a:t>
            </a:r>
            <a:r>
              <a:rPr lang="fr-FR" dirty="0" err="1" smtClean="0">
                <a:solidFill>
                  <a:srgbClr val="0070C0"/>
                </a:solidFill>
              </a:rPr>
              <a:t>sum</a:t>
            </a:r>
            <a:r>
              <a:rPr lang="fr-FR" dirty="0" smtClean="0">
                <a:solidFill>
                  <a:srgbClr val="0070C0"/>
                </a:solidFill>
              </a:rPr>
              <a:t>» est </a:t>
            </a:r>
            <a:r>
              <a:rPr lang="fr-FR" dirty="0">
                <a:solidFill>
                  <a:srgbClr val="0070C0"/>
                </a:solidFill>
              </a:rPr>
              <a:t>d'abord convertie en </a:t>
            </a:r>
            <a:r>
              <a:rPr lang="fr-FR" dirty="0" smtClean="0">
                <a:solidFill>
                  <a:srgbClr val="0070C0"/>
                </a:solidFill>
              </a:rPr>
              <a:t>double et </a:t>
            </a:r>
            <a:r>
              <a:rPr lang="fr-FR" dirty="0">
                <a:solidFill>
                  <a:srgbClr val="0070C0"/>
                </a:solidFill>
              </a:rPr>
              <a:t>finalement elle est divisée par le </a:t>
            </a:r>
            <a:r>
              <a:rPr lang="fr-FR" dirty="0" smtClean="0">
                <a:solidFill>
                  <a:srgbClr val="0070C0"/>
                </a:solidFill>
              </a:rPr>
              <a:t>«count», </a:t>
            </a:r>
            <a:r>
              <a:rPr lang="fr-FR" dirty="0" smtClean="0"/>
              <a:t>donnant </a:t>
            </a:r>
            <a:r>
              <a:rPr lang="fr-FR" dirty="0"/>
              <a:t>une </a:t>
            </a:r>
            <a:r>
              <a:rPr lang="fr-FR" b="1" dirty="0" smtClean="0"/>
              <a:t>double</a:t>
            </a:r>
            <a:endParaRPr lang="fr-FR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038599" y="940319"/>
            <a:ext cx="1" cy="591768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47971" y="1237442"/>
            <a:ext cx="6266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 Le compilateur exécute d'abord la promotion des </a:t>
            </a:r>
            <a:r>
              <a:rPr lang="fr-FR" dirty="0" err="1" smtClean="0"/>
              <a:t>integer</a:t>
            </a:r>
            <a:endParaRPr lang="fr-FR" dirty="0" smtClean="0"/>
          </a:p>
          <a:p>
            <a:r>
              <a:rPr lang="fr-FR" dirty="0"/>
              <a:t>-- </a:t>
            </a:r>
            <a:r>
              <a:rPr lang="fr-FR" dirty="0" smtClean="0"/>
              <a:t>Si </a:t>
            </a:r>
            <a:r>
              <a:rPr lang="fr-FR" dirty="0"/>
              <a:t>les opérandes ont encore des types différents alors ils sont convertis au type qui apparaît le plus haut dans la hiérarchie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47972" y="4645286"/>
            <a:ext cx="3193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 d'abord </a:t>
            </a:r>
            <a:r>
              <a:rPr lang="fr-FR" dirty="0" smtClean="0"/>
              <a:t>« </a:t>
            </a:r>
            <a:r>
              <a:rPr lang="fr-FR" dirty="0" smtClean="0"/>
              <a:t>c » </a:t>
            </a:r>
            <a:r>
              <a:rPr lang="fr-FR" dirty="0"/>
              <a:t>est converti en </a:t>
            </a:r>
            <a:r>
              <a:rPr lang="fr-FR" dirty="0" err="1" smtClean="0"/>
              <a:t>integer</a:t>
            </a:r>
            <a:endParaRPr lang="fr-F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7281400" y="4749559"/>
            <a:ext cx="3632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--  </a:t>
            </a:r>
            <a:r>
              <a:rPr lang="fr-FR" dirty="0"/>
              <a:t>la valeur finale est </a:t>
            </a:r>
            <a:r>
              <a:rPr lang="fr-FR" dirty="0" err="1" smtClean="0"/>
              <a:t>float</a:t>
            </a:r>
            <a:r>
              <a:rPr lang="fr-FR" dirty="0" smtClean="0"/>
              <a:t>, </a:t>
            </a:r>
            <a:r>
              <a:rPr lang="fr-FR" dirty="0"/>
              <a:t>donc la conversion arithmétique habituelle s'applique et </a:t>
            </a:r>
            <a:r>
              <a:rPr lang="fr-FR" b="1" dirty="0"/>
              <a:t>le compilateur </a:t>
            </a:r>
            <a:r>
              <a:rPr lang="fr-FR" b="1" dirty="0" smtClean="0"/>
              <a:t>convertir « i » </a:t>
            </a:r>
            <a:r>
              <a:rPr lang="fr-FR" b="1" dirty="0"/>
              <a:t>et </a:t>
            </a:r>
            <a:r>
              <a:rPr lang="fr-FR" b="1" dirty="0" smtClean="0"/>
              <a:t>« c » </a:t>
            </a:r>
            <a:r>
              <a:rPr lang="fr-FR" b="1" dirty="0"/>
              <a:t>en </a:t>
            </a:r>
            <a:r>
              <a:rPr lang="fr-FR" b="1" dirty="0" err="1" smtClean="0"/>
              <a:t>float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7924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498475"/>
          </a:xfrm>
        </p:spPr>
        <p:txBody>
          <a:bodyPr>
            <a:noAutofit/>
          </a:bodyPr>
          <a:lstStyle/>
          <a:p>
            <a:pPr algn="ctr"/>
            <a:r>
              <a:rPr lang="fr-FR" sz="3200" smtClean="0"/>
              <a:t>Catégories </a:t>
            </a:r>
            <a:endParaRPr lang="fr-FR" sz="32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51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584200" y="1003300"/>
            <a:ext cx="1115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-- </a:t>
            </a:r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</a:rPr>
              <a:t>Pour ajouter 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une méthode à une classe existante, peut-être, d'ajouter des fonctionnalités </a:t>
            </a:r>
            <a:r>
              <a:rPr lang="fr-FR" dirty="0"/>
              <a:t>pour rendre plus facile de faire quelque chose dans </a:t>
            </a:r>
            <a:r>
              <a:rPr lang="fr-FR" dirty="0" smtClean="0"/>
              <a:t>notre </a:t>
            </a:r>
            <a:r>
              <a:rPr lang="fr-FR" dirty="0"/>
              <a:t>propre </a:t>
            </a:r>
            <a:r>
              <a:rPr lang="fr-FR" dirty="0" smtClean="0"/>
              <a:t>application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5162729"/>
            <a:ext cx="3403600" cy="787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200" y="2033370"/>
            <a:ext cx="10604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--  Une catégorie 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peut être déclarée pour n'importe quelle classe</a:t>
            </a:r>
            <a:r>
              <a:rPr lang="fr-FR" sz="2400" dirty="0"/>
              <a:t>, même si vous 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n'avez pas le code </a:t>
            </a:r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</a:rPr>
              <a:t>original</a:t>
            </a:r>
          </a:p>
          <a:p>
            <a:r>
              <a:rPr lang="fr-FR" sz="2400" dirty="0"/>
              <a:t>-- Toutes 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les méthodes que vous déclarez </a:t>
            </a:r>
            <a:r>
              <a:rPr lang="fr-FR" sz="2400" dirty="0"/>
              <a:t>dans une catégorie 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seront disponibles pour toutes les instances </a:t>
            </a:r>
            <a:r>
              <a:rPr lang="fr-FR" sz="2400" dirty="0"/>
              <a:t>de la classe d'origine, ainsi que pour 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toutes les sous-classes </a:t>
            </a:r>
            <a:r>
              <a:rPr lang="fr-FR" sz="2400" dirty="0"/>
              <a:t>de la classe </a:t>
            </a:r>
            <a:r>
              <a:rPr lang="fr-FR" sz="2400" dirty="0" smtClean="0"/>
              <a:t>d'origine</a:t>
            </a:r>
          </a:p>
          <a:p>
            <a:r>
              <a:rPr lang="fr-FR" sz="2400" dirty="0"/>
              <a:t>-- 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Lors de l'exécution</a:t>
            </a:r>
            <a:r>
              <a:rPr lang="fr-FR" sz="2400" dirty="0"/>
              <a:t>, il n' y a aucune différence 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entre une méthode ajoutée par une catégorie </a:t>
            </a:r>
            <a:r>
              <a:rPr lang="fr-FR" sz="2400" dirty="0"/>
              <a:t>et une méthode implémentée par la classe d'origine</a:t>
            </a:r>
          </a:p>
        </p:txBody>
      </p:sp>
    </p:spTree>
    <p:extLst>
      <p:ext uri="{BB962C8B-B14F-4D97-AF65-F5344CB8AC3E}">
        <p14:creationId xmlns:p14="http://schemas.microsoft.com/office/powerpoint/2010/main" val="16359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52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498475"/>
          </a:xfrm>
        </p:spPr>
        <p:txBody>
          <a:bodyPr>
            <a:noAutofit/>
          </a:bodyPr>
          <a:lstStyle/>
          <a:p>
            <a:pPr algn="ctr"/>
            <a:r>
              <a:rPr lang="fr-FR" sz="3200" smtClean="0"/>
              <a:t>Catégories </a:t>
            </a:r>
            <a:endParaRPr lang="fr-FR" sz="3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23900"/>
            <a:ext cx="5867400" cy="505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37400" y="863600"/>
            <a:ext cx="466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--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vous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devrez importer le fichier d'en-tête </a:t>
            </a:r>
            <a:r>
              <a:rPr lang="fr-FR" dirty="0"/>
              <a:t>de catégorie dans n'importe quel fichier de code source où vous souhaitez utiliser les méthodes </a:t>
            </a:r>
            <a:r>
              <a:rPr lang="fr-FR" dirty="0" smtClean="0"/>
              <a:t>supplémentaires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31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53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498475"/>
          </a:xfrm>
        </p:spPr>
        <p:txBody>
          <a:bodyPr>
            <a:noAutofit/>
          </a:bodyPr>
          <a:lstStyle/>
          <a:p>
            <a:pPr algn="ctr"/>
            <a:r>
              <a:rPr lang="fr-FR" sz="3200" dirty="0" smtClean="0"/>
              <a:t>Un peu plus des exemples du Catégories </a:t>
            </a:r>
            <a:endParaRPr lang="fr-FR" sz="3200" dirty="0"/>
          </a:p>
        </p:txBody>
      </p:sp>
      <p:sp>
        <p:nvSpPr>
          <p:cNvPr id="2" name="Rectangle 1"/>
          <p:cNvSpPr/>
          <p:nvPr/>
        </p:nvSpPr>
        <p:spPr>
          <a:xfrm>
            <a:off x="736600" y="984935"/>
            <a:ext cx="1073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La méthode </a:t>
            </a:r>
            <a:r>
              <a:rPr lang="fr-FR" b="1" dirty="0" err="1"/>
              <a:t>reverseString</a:t>
            </a:r>
            <a:r>
              <a:rPr lang="fr-FR" dirty="0"/>
              <a:t> ajoute la possibilité à tous les objets </a:t>
            </a:r>
            <a:r>
              <a:rPr lang="fr-FR" b="1" dirty="0" err="1"/>
              <a:t>NSString</a:t>
            </a:r>
            <a:r>
              <a:rPr lang="fr-FR" dirty="0"/>
              <a:t> d'inverser les caractères de la chaîne.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55"/>
          <a:stretch/>
        </p:blipFill>
        <p:spPr>
          <a:xfrm>
            <a:off x="3467100" y="1447800"/>
            <a:ext cx="3530600" cy="876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0" y="2354560"/>
            <a:ext cx="10833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Comme pour la déclaration </a:t>
            </a:r>
            <a:r>
              <a:rPr lang="fr-FR" b="1" dirty="0"/>
              <a:t>@interface</a:t>
            </a:r>
            <a:r>
              <a:rPr lang="fr-FR" dirty="0"/>
              <a:t>, la section </a:t>
            </a:r>
            <a:r>
              <a:rPr lang="fr-FR" b="1" dirty="0"/>
              <a:t>@</a:t>
            </a:r>
            <a:r>
              <a:rPr lang="fr-FR" b="1" dirty="0" err="1"/>
              <a:t>implementation</a:t>
            </a:r>
            <a:r>
              <a:rPr lang="fr-FR" b="1" dirty="0"/>
              <a:t> </a:t>
            </a:r>
            <a:r>
              <a:rPr lang="fr-FR" dirty="0"/>
              <a:t>ne change que dans la mesure où le nom de la catégorie est ajouté.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3031351"/>
            <a:ext cx="4546600" cy="2193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04" y="4001184"/>
            <a:ext cx="4813696" cy="22505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22771" y="5605155"/>
            <a:ext cx="2920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Comment </a:t>
            </a:r>
            <a:r>
              <a:rPr lang="fr-FR" dirty="0"/>
              <a:t>utiliser la catégorie</a:t>
            </a:r>
          </a:p>
        </p:txBody>
      </p:sp>
      <p:cxnSp>
        <p:nvCxnSpPr>
          <p:cNvPr id="14" name="Elbow Connector 13"/>
          <p:cNvCxnSpPr>
            <a:stCxn id="12" idx="3"/>
            <a:endCxn id="11" idx="1"/>
          </p:cNvCxnSpPr>
          <p:nvPr/>
        </p:nvCxnSpPr>
        <p:spPr>
          <a:xfrm flipV="1">
            <a:off x="4943442" y="5126464"/>
            <a:ext cx="1914162" cy="663357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06" y="6063039"/>
            <a:ext cx="1958788" cy="584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2071" y="6138555"/>
            <a:ext cx="28258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convention de nommage</a:t>
            </a:r>
          </a:p>
        </p:txBody>
      </p:sp>
    </p:spTree>
    <p:extLst>
      <p:ext uri="{BB962C8B-B14F-4D97-AF65-F5344CB8AC3E}">
        <p14:creationId xmlns:p14="http://schemas.microsoft.com/office/powerpoint/2010/main" val="131507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54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447675"/>
          </a:xfrm>
        </p:spPr>
        <p:txBody>
          <a:bodyPr>
            <a:noAutofit/>
          </a:bodyPr>
          <a:lstStyle/>
          <a:p>
            <a:pPr algn="ctr"/>
            <a:r>
              <a:rPr lang="fr-FR" sz="3200" smtClean="0"/>
              <a:t>Utilisations du </a:t>
            </a:r>
            <a:r>
              <a:rPr lang="fr-FR" sz="3200" dirty="0" smtClean="0"/>
              <a:t>Catégories </a:t>
            </a:r>
            <a:endParaRPr lang="fr-FR" sz="3200" dirty="0"/>
          </a:p>
        </p:txBody>
      </p:sp>
      <p:sp>
        <p:nvSpPr>
          <p:cNvPr id="7" name="Rectangle 6"/>
          <p:cNvSpPr/>
          <p:nvPr/>
        </p:nvSpPr>
        <p:spPr>
          <a:xfrm>
            <a:off x="605714" y="920234"/>
            <a:ext cx="612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-- Pour diviser </a:t>
            </a:r>
            <a:r>
              <a:rPr lang="fr-FR" dirty="0">
                <a:solidFill>
                  <a:srgbClr val="0070C0"/>
                </a:solidFill>
              </a:rPr>
              <a:t>la fonctionnalité d'une classe en plusieurs fichiers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05714" y="1289566"/>
            <a:ext cx="11344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-- Vous </a:t>
            </a:r>
            <a:r>
              <a:rPr lang="fr-FR" dirty="0"/>
              <a:t>travaillez avec </a:t>
            </a:r>
            <a:r>
              <a:rPr lang="fr-FR" dirty="0">
                <a:solidFill>
                  <a:srgbClr val="0070C0"/>
                </a:solidFill>
              </a:rPr>
              <a:t>d'autres personnes sur les mêmes </a:t>
            </a:r>
            <a:r>
              <a:rPr lang="fr-FR" dirty="0" smtClean="0">
                <a:solidFill>
                  <a:srgbClr val="0070C0"/>
                </a:solidFill>
              </a:rPr>
              <a:t>classe </a:t>
            </a:r>
            <a:r>
              <a:rPr lang="fr-FR" dirty="0">
                <a:solidFill>
                  <a:srgbClr val="0070C0"/>
                </a:solidFill>
              </a:rPr>
              <a:t>et vous avez été chargé de gérer certaines </a:t>
            </a:r>
            <a:r>
              <a:rPr lang="fr-FR" dirty="0"/>
              <a:t>parties de cette </a:t>
            </a:r>
            <a:r>
              <a:rPr lang="fr-FR" dirty="0" smtClean="0"/>
              <a:t>classe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631775" y="1935897"/>
            <a:ext cx="11318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-- Vous </a:t>
            </a:r>
            <a:r>
              <a:rPr lang="fr-FR" dirty="0"/>
              <a:t>devez ajouter </a:t>
            </a:r>
            <a:r>
              <a:rPr lang="fr-FR" dirty="0">
                <a:solidFill>
                  <a:srgbClr val="0070C0"/>
                </a:solidFill>
              </a:rPr>
              <a:t>des méthodes à une classe à laquelle vous n'avez pas accès, comme les classes </a:t>
            </a:r>
            <a:r>
              <a:rPr lang="fr-FR" b="1" dirty="0" err="1"/>
              <a:t>Foundation</a:t>
            </a:r>
            <a:r>
              <a:rPr lang="fr-FR" dirty="0"/>
              <a:t> (</a:t>
            </a:r>
            <a:r>
              <a:rPr lang="fr-FR" b="1" dirty="0" err="1"/>
              <a:t>NSString</a:t>
            </a:r>
            <a:r>
              <a:rPr lang="fr-FR" dirty="0"/>
              <a:t>, </a:t>
            </a:r>
            <a:r>
              <a:rPr lang="fr-FR" b="1" dirty="0" err="1" smtClean="0"/>
              <a:t>NSArray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2714625"/>
            <a:ext cx="10515600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 smtClean="0"/>
              <a:t>Quelque petite notes</a:t>
            </a:r>
            <a:endParaRPr lang="fr-FR" sz="3200" dirty="0"/>
          </a:p>
        </p:txBody>
      </p:sp>
      <p:sp>
        <p:nvSpPr>
          <p:cNvPr id="12" name="Rectangle 11"/>
          <p:cNvSpPr/>
          <p:nvPr/>
        </p:nvSpPr>
        <p:spPr>
          <a:xfrm>
            <a:off x="631774" y="3162300"/>
            <a:ext cx="11064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Une méthode de catégorie peut remplacer une méthode existante</a:t>
            </a:r>
            <a:r>
              <a:rPr lang="fr-FR" dirty="0"/>
              <a:t>, mais vous perdrez l'accès à l'original en dehors de cette </a:t>
            </a:r>
            <a:r>
              <a:rPr lang="fr-FR" dirty="0" smtClean="0"/>
              <a:t>classe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631775" y="3837285"/>
            <a:ext cx="110649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Par conséquent, si vous </a:t>
            </a:r>
            <a:r>
              <a:rPr lang="fr-FR" sz="2400" b="1" dirty="0" smtClean="0">
                <a:solidFill>
                  <a:srgbClr val="0070C0"/>
                </a:solidFill>
              </a:rPr>
              <a:t>over ride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dirty="0" smtClean="0"/>
              <a:t>cette </a:t>
            </a:r>
            <a:r>
              <a:rPr lang="fr-FR" dirty="0"/>
              <a:t>fonction, </a:t>
            </a:r>
            <a:r>
              <a:rPr lang="fr-FR" dirty="0">
                <a:solidFill>
                  <a:srgbClr val="0070C0"/>
                </a:solidFill>
              </a:rPr>
              <a:t>assurez-vous de dupliquer les fonctionnalités </a:t>
            </a:r>
            <a:r>
              <a:rPr lang="fr-FR" dirty="0"/>
              <a:t>existantes ou utilisez un appel </a:t>
            </a:r>
            <a:r>
              <a:rPr lang="fr-FR" dirty="0" smtClean="0"/>
              <a:t>par super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631775" y="4485332"/>
            <a:ext cx="11064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Si une </a:t>
            </a:r>
            <a:r>
              <a:rPr lang="fr-FR" dirty="0">
                <a:solidFill>
                  <a:srgbClr val="0070C0"/>
                </a:solidFill>
              </a:rPr>
              <a:t>méthode est définie dans plusieurs catégories </a:t>
            </a:r>
            <a:r>
              <a:rPr lang="fr-FR" dirty="0"/>
              <a:t>d'une même classe, la version invoquée </a:t>
            </a:r>
            <a:r>
              <a:rPr lang="fr-FR" dirty="0" smtClean="0"/>
              <a:t>on sais pas !!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670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Extensions 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10515600" cy="419100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Les méthodes déclarées par une extension de classe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pour qui, on à des source code</a:t>
            </a:r>
            <a:r>
              <a:rPr lang="fr-FR" dirty="0" smtClean="0"/>
              <a:t> </a:t>
            </a:r>
          </a:p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Pas possible à déclarer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une extension </a:t>
            </a:r>
            <a:r>
              <a:rPr lang="fr-FR" dirty="0"/>
              <a:t>de classe sur une classe </a:t>
            </a:r>
            <a:r>
              <a:rPr lang="fr-FR" dirty="0" err="1"/>
              <a:t>framework</a:t>
            </a:r>
            <a:r>
              <a:rPr lang="fr-FR" dirty="0"/>
              <a:t>, </a:t>
            </a:r>
            <a:r>
              <a:rPr lang="fr-FR" dirty="0" err="1" smtClean="0"/>
              <a:t>e.g</a:t>
            </a:r>
            <a:r>
              <a:rPr lang="fr-FR" dirty="0" smtClean="0"/>
              <a:t>. classe </a:t>
            </a:r>
            <a:r>
              <a:rPr lang="fr-FR" b="1" dirty="0" err="1"/>
              <a:t>Cocoa</a:t>
            </a:r>
            <a:r>
              <a:rPr lang="fr-FR" dirty="0"/>
              <a:t> ou </a:t>
            </a:r>
            <a:r>
              <a:rPr lang="fr-FR" b="1" dirty="0" err="1"/>
              <a:t>Cocoa</a:t>
            </a:r>
            <a:r>
              <a:rPr lang="fr-FR" dirty="0"/>
              <a:t> </a:t>
            </a:r>
            <a:r>
              <a:rPr lang="fr-FR" b="1" dirty="0" err="1"/>
              <a:t>Touch</a:t>
            </a:r>
            <a:r>
              <a:rPr lang="fr-FR" dirty="0"/>
              <a:t> comme </a:t>
            </a:r>
            <a:r>
              <a:rPr lang="fr-FR" b="1" dirty="0" err="1" smtClean="0"/>
              <a:t>NSString</a:t>
            </a:r>
            <a:endParaRPr lang="fr-FR" b="1" dirty="0" smtClean="0"/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Les extensions sont en fait des catégories sans nom de catégorie</a:t>
            </a:r>
            <a:r>
              <a:rPr lang="fr-FR" dirty="0"/>
              <a:t>. On parle souvent de catégories </a:t>
            </a:r>
            <a:r>
              <a:rPr lang="fr-FR" dirty="0" smtClean="0"/>
              <a:t>anonymes</a:t>
            </a:r>
          </a:p>
          <a:p>
            <a:r>
              <a:rPr lang="fr-FR" dirty="0"/>
              <a:t>Une extension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ajoute des méthodes privées et des variables privées </a:t>
            </a:r>
            <a:r>
              <a:rPr lang="fr-FR" dirty="0"/>
              <a:t>qui ne sont spécifiques qu' à la </a:t>
            </a:r>
            <a:r>
              <a:rPr lang="fr-FR" dirty="0" smtClean="0"/>
              <a:t>classe</a:t>
            </a:r>
          </a:p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Toute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méthode ou variable déclarée dans les extensions n'est pas accessible</a:t>
            </a:r>
            <a:r>
              <a:rPr lang="fr-FR" dirty="0"/>
              <a:t> même aux classes héritées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6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56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Extensions </a:t>
            </a:r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60400"/>
            <a:ext cx="4573493" cy="5721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78500" y="990600"/>
            <a:ext cx="584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-- </a:t>
            </a:r>
            <a:r>
              <a:rPr lang="fr-FR" sz="2000" dirty="0" smtClean="0"/>
              <a:t>Nous </a:t>
            </a:r>
            <a:r>
              <a:rPr lang="fr-FR" sz="2000" dirty="0"/>
              <a:t>pouvons voir que </a:t>
            </a:r>
            <a:r>
              <a:rPr lang="fr-FR" sz="2000" b="1" dirty="0" err="1" smtClean="0"/>
              <a:t>InternalID</a:t>
            </a:r>
            <a:r>
              <a:rPr lang="fr-FR" sz="2000" dirty="0" smtClean="0"/>
              <a:t> </a:t>
            </a:r>
            <a:r>
              <a:rPr lang="fr-FR" sz="2000" dirty="0"/>
              <a:t>n'est pas renvoyé </a:t>
            </a:r>
            <a:r>
              <a:rPr lang="fr-FR" sz="2000" dirty="0" smtClean="0"/>
              <a:t>directement</a:t>
            </a:r>
          </a:p>
          <a:p>
            <a:r>
              <a:rPr lang="fr-FR" sz="2000" dirty="0"/>
              <a:t>-- Nous supprimons ici </a:t>
            </a:r>
            <a:r>
              <a:rPr lang="fr-FR" sz="2000" b="1" dirty="0"/>
              <a:t>l'UNIQUEINTERNALKEY</a:t>
            </a:r>
            <a:r>
              <a:rPr lang="fr-FR" sz="2000" dirty="0"/>
              <a:t> et ne rendons disponible que la valeur restante à la méthode </a:t>
            </a:r>
            <a:r>
              <a:rPr lang="fr-FR" sz="2000" b="1" dirty="0" err="1"/>
              <a:t>getExternalID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7413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725"/>
            <a:ext cx="10515600" cy="3714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Différence entre Extensions et Catégories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31800" y="1025436"/>
            <a:ext cx="508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</a:t>
            </a:r>
            <a:r>
              <a:rPr lang="fr-FR" dirty="0" smtClean="0"/>
              <a:t>orsque </a:t>
            </a:r>
            <a:r>
              <a:rPr lang="fr-FR" dirty="0"/>
              <a:t>vous souhaitez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ajouter des fonctionnalités supplémentaires à une classe sans héritage</a:t>
            </a:r>
            <a:r>
              <a:rPr lang="fr-FR" dirty="0"/>
              <a:t>, vous utilisez simplement la catégorie pour cette </a:t>
            </a:r>
            <a:r>
              <a:rPr lang="fr-FR" dirty="0" smtClean="0"/>
              <a:t>classe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816600" y="1025436"/>
            <a:ext cx="553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Quand </a:t>
            </a:r>
            <a:r>
              <a:rPr lang="fr-FR" dirty="0"/>
              <a:t>vous voulez rendre le comportement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d'une propriété privée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, ou ajouter les fonction privée</a:t>
            </a:r>
            <a:r>
              <a:rPr lang="fr-FR" dirty="0" smtClean="0"/>
              <a:t>, </a:t>
            </a:r>
            <a:r>
              <a:rPr lang="fr-FR" dirty="0"/>
              <a:t>vous utilisez l'extension </a:t>
            </a:r>
            <a:r>
              <a:rPr lang="fr-FR" dirty="0" smtClean="0"/>
              <a:t>de classe</a:t>
            </a:r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651500" y="1025436"/>
            <a:ext cx="25400" cy="53309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1800" y="3048163"/>
            <a:ext cx="508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Utiliser la catégorie lorsque vous devez diviser le même code de classe dans un fichier source différent selon les différentes </a:t>
            </a:r>
            <a:r>
              <a:rPr lang="fr-FR" dirty="0" smtClean="0"/>
              <a:t>fonctionnalités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803900" y="20796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Extension lorsque vous avez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juste besoin d'ajouter quelques méthodes requises à la classe existante</a:t>
            </a:r>
            <a:r>
              <a:rPr lang="fr-FR" dirty="0"/>
              <a:t> en dehors du fichier d'interface </a:t>
            </a:r>
            <a:r>
              <a:rPr lang="fr-FR" dirty="0" smtClean="0"/>
              <a:t>principale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5791200" y="31339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également lorsque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vous devez modifier une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variable, déclarée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publiquement </a:t>
            </a:r>
            <a:r>
              <a:rPr lang="fr-FR" dirty="0"/>
              <a:t>dans une </a:t>
            </a:r>
            <a:r>
              <a:rPr lang="fr-FR" dirty="0" smtClean="0"/>
              <a:t>classe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037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58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Protocoles 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450850" y="838200"/>
            <a:ext cx="1129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-- Les protocoles déclarent les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méthodes qui devraient être utilisées dans une situation </a:t>
            </a:r>
            <a:r>
              <a:rPr lang="fr-FR" sz="2000" dirty="0" smtClean="0">
                <a:solidFill>
                  <a:schemeClr val="accent1">
                    <a:lumMod val="75000"/>
                  </a:schemeClr>
                </a:solidFill>
              </a:rPr>
              <a:t>particulière</a:t>
            </a:r>
          </a:p>
          <a:p>
            <a:r>
              <a:rPr lang="fr-FR" sz="2000" dirty="0"/>
              <a:t>-- Les protocoles sont implémentés dans les classes conformes au protocole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1749286"/>
            <a:ext cx="287020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84600" y="206575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syntaxe de Protocole : </a:t>
            </a:r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095764"/>
            <a:ext cx="4292600" cy="774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98800" y="3278604"/>
            <a:ext cx="3893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La syntaxe de la classe </a:t>
            </a:r>
            <a:r>
              <a:rPr lang="fr-FR" dirty="0" smtClean="0"/>
              <a:t>utilise Protocole: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450850" y="4078813"/>
            <a:ext cx="11182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Toute </a:t>
            </a:r>
            <a:r>
              <a:rPr lang="fr-FR" dirty="0"/>
              <a:t>instance de </a:t>
            </a:r>
            <a:r>
              <a:rPr lang="fr-FR" b="1" dirty="0" err="1"/>
              <a:t>MyClass</a:t>
            </a:r>
            <a:r>
              <a:rPr lang="fr-FR" dirty="0"/>
              <a:t> répondra aux méthodes déclarées dans l'interface de </a:t>
            </a:r>
            <a:r>
              <a:rPr lang="fr-FR" b="1" dirty="0" err="1"/>
              <a:t>MyClass</a:t>
            </a:r>
            <a:r>
              <a:rPr lang="fr-FR" dirty="0"/>
              <a:t>, mais aussi aux méthodes de </a:t>
            </a:r>
            <a:r>
              <a:rPr lang="fr-FR" b="1" dirty="0" err="1" smtClean="0"/>
              <a:t>MyProtocol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450850" y="4719935"/>
            <a:ext cx="1102995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I</a:t>
            </a:r>
            <a:r>
              <a:rPr lang="fr-FR" dirty="0" smtClean="0"/>
              <a:t>l </a:t>
            </a:r>
            <a:r>
              <a:rPr lang="fr-FR" dirty="0"/>
              <a:t>n'est pas nécessaire de </a:t>
            </a:r>
            <a:r>
              <a:rPr lang="fr-FR" sz="2800" b="1" dirty="0" err="1">
                <a:solidFill>
                  <a:srgbClr val="7030A0"/>
                </a:solidFill>
              </a:rPr>
              <a:t>redéclarer</a:t>
            </a:r>
            <a:r>
              <a:rPr lang="fr-FR" sz="2800" dirty="0">
                <a:solidFill>
                  <a:srgbClr val="7030A0"/>
                </a:solidFill>
              </a:rPr>
              <a:t> </a:t>
            </a:r>
            <a:r>
              <a:rPr lang="fr-FR" dirty="0"/>
              <a:t>les méthodes de protocole dans l'interface de classe - l'adoption du protocole est suffisante.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0850" y="5561340"/>
            <a:ext cx="113855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Si vous avez besoin d'une classe pour </a:t>
            </a:r>
            <a:r>
              <a:rPr lang="fr-FR" sz="2400" b="1" dirty="0">
                <a:solidFill>
                  <a:srgbClr val="7030A0"/>
                </a:solidFill>
              </a:rPr>
              <a:t>adopter plusieurs protocoles</a:t>
            </a:r>
            <a:r>
              <a:rPr lang="fr-FR" dirty="0"/>
              <a:t>, vous pouvez les spécifier comme liste séparée par des </a:t>
            </a:r>
            <a:r>
              <a:rPr lang="fr-FR" dirty="0" smtClean="0"/>
              <a:t>virgules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354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59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Protocoles 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673100"/>
            <a:ext cx="4718065" cy="511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07" y="673100"/>
            <a:ext cx="5993985" cy="4991100"/>
          </a:xfrm>
          <a:prstGeom prst="rect">
            <a:avLst/>
          </a:prstGeom>
        </p:spPr>
      </p:pic>
      <p:cxnSp>
        <p:nvCxnSpPr>
          <p:cNvPr id="16" name="Curved Connector 15"/>
          <p:cNvCxnSpPr>
            <a:stCxn id="2" idx="2"/>
            <a:endCxn id="3" idx="0"/>
          </p:cNvCxnSpPr>
          <p:nvPr/>
        </p:nvCxnSpPr>
        <p:spPr>
          <a:xfrm rot="5400000" flipH="1" flipV="1">
            <a:off x="3084516" y="265116"/>
            <a:ext cx="5118100" cy="5934067"/>
          </a:xfrm>
          <a:prstGeom prst="curvedConnector5">
            <a:avLst>
              <a:gd name="adj1" fmla="val -4467"/>
              <a:gd name="adj2" fmla="val 30071"/>
              <a:gd name="adj3" fmla="val 11067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8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7" name="AutoShape 9"/>
          <p:cNvSpPr>
            <a:spLocks noChangeArrowheads="1"/>
          </p:cNvSpPr>
          <p:nvPr/>
        </p:nvSpPr>
        <p:spPr bwMode="auto">
          <a:xfrm>
            <a:off x="201404" y="2662238"/>
            <a:ext cx="2667000" cy="1066800"/>
          </a:xfrm>
          <a:prstGeom prst="chevron">
            <a:avLst>
              <a:gd name="adj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3978" name="AutoShape 10"/>
          <p:cNvSpPr>
            <a:spLocks noChangeArrowheads="1"/>
          </p:cNvSpPr>
          <p:nvPr/>
        </p:nvSpPr>
        <p:spPr bwMode="auto">
          <a:xfrm>
            <a:off x="250460" y="1637506"/>
            <a:ext cx="2667000" cy="638175"/>
          </a:xfrm>
          <a:prstGeom prst="homePlate">
            <a:avLst>
              <a:gd name="adj" fmla="val 1044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3979" name="Rectangle 11"/>
          <p:cNvSpPr>
            <a:spLocks noChangeArrowheads="1"/>
          </p:cNvSpPr>
          <p:nvPr/>
        </p:nvSpPr>
        <p:spPr bwMode="auto">
          <a:xfrm>
            <a:off x="2971800" y="228600"/>
            <a:ext cx="6096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Les structures de contrôle en </a:t>
            </a:r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C</a:t>
            </a:r>
            <a:endParaRPr lang="en-US" altLang="en-US" dirty="0">
              <a:ea typeface="Times New Roman" charset="0"/>
              <a:cs typeface="Times New Roman" charset="0"/>
            </a:endParaRPr>
          </a:p>
          <a:p>
            <a:pPr algn="ctr" eaLnBrk="0" hangingPunct="0"/>
            <a:r>
              <a:rPr lang="en-US" altLang="en-US" dirty="0">
                <a:ea typeface="Times New Roman" charset="0"/>
                <a:cs typeface="Times New Roman" charset="0"/>
              </a:rPr>
              <a:t>	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Les </a:t>
            </a:r>
            <a:r>
              <a:rPr lang="en-US" altLang="en-US" dirty="0" err="1">
                <a:solidFill>
                  <a:srgbClr val="7030A0"/>
                </a:solidFill>
                <a:ea typeface="Times New Roman" charset="0"/>
                <a:cs typeface="Times New Roman" charset="0"/>
              </a:rPr>
              <a:t>décisions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 - if then else</a:t>
            </a:r>
            <a:endParaRPr lang="en-US" altLang="en-US" dirty="0">
              <a:solidFill>
                <a:srgbClr val="7030A0"/>
              </a:solidFill>
            </a:endParaRPr>
          </a:p>
        </p:txBody>
      </p:sp>
      <p:sp>
        <p:nvSpPr>
          <p:cNvPr id="83982" name="Text Box 14"/>
          <p:cNvSpPr txBox="1">
            <a:spLocks noChangeArrowheads="1"/>
          </p:cNvSpPr>
          <p:nvPr/>
        </p:nvSpPr>
        <p:spPr bwMode="auto">
          <a:xfrm>
            <a:off x="250460" y="1717953"/>
            <a:ext cx="22556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BE" altLang="en-US" sz="2400"/>
              <a:t>Pas de </a:t>
            </a:r>
            <a:r>
              <a:rPr lang="fr-BE" altLang="en-US" sz="2400" dirty="0" err="1"/>
              <a:t>then</a:t>
            </a:r>
            <a:r>
              <a:rPr lang="fr-BE" altLang="en-US" sz="2400" dirty="0"/>
              <a:t> en C</a:t>
            </a:r>
            <a:endParaRPr lang="fr-FR" altLang="en-US" sz="2400" dirty="0"/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879800" y="2844800"/>
            <a:ext cx="1806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en-US" sz="2000" dirty="0">
                <a:solidFill>
                  <a:srgbClr val="FFFF00"/>
                </a:solidFill>
                <a:ea typeface="Times New Roman" charset="0"/>
                <a:cs typeface="Times New Roman" charset="0"/>
              </a:rPr>
              <a:t>Le bloc "</a:t>
            </a:r>
            <a:r>
              <a:rPr lang="fr-FR" altLang="en-US" sz="2000" b="1" dirty="0">
                <a:solidFill>
                  <a:srgbClr val="FFFF00"/>
                </a:solidFill>
                <a:ea typeface="Times New Roman" charset="0"/>
                <a:cs typeface="Times New Roman" charset="0"/>
              </a:rPr>
              <a:t> </a:t>
            </a:r>
            <a:r>
              <a:rPr lang="fr-FR" altLang="en-US" sz="2000" b="1" dirty="0" err="1">
                <a:solidFill>
                  <a:srgbClr val="FFFF00"/>
                </a:solidFill>
                <a:ea typeface="Times New Roman" charset="0"/>
                <a:cs typeface="Times New Roman" charset="0"/>
              </a:rPr>
              <a:t>else</a:t>
            </a:r>
            <a:r>
              <a:rPr lang="fr-FR" altLang="en-US" sz="2000" dirty="0">
                <a:solidFill>
                  <a:srgbClr val="FFFF00"/>
                </a:solidFill>
                <a:ea typeface="Times New Roman" charset="0"/>
                <a:cs typeface="Times New Roman" charset="0"/>
              </a:rPr>
              <a:t> " </a:t>
            </a:r>
            <a:endParaRPr lang="fr-BE" altLang="en-US" sz="2000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  <a:p>
            <a:r>
              <a:rPr lang="fr-FR" altLang="en-US" sz="2000" dirty="0">
                <a:solidFill>
                  <a:srgbClr val="FFFF00"/>
                </a:solidFill>
                <a:ea typeface="Times New Roman" charset="0"/>
                <a:cs typeface="Times New Roman" charset="0"/>
              </a:rPr>
              <a:t>est optionnel.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368" y="1637505"/>
            <a:ext cx="6051664" cy="3743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2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243"/>
            <a:ext cx="10515600" cy="879059"/>
          </a:xfrm>
        </p:spPr>
        <p:txBody>
          <a:bodyPr/>
          <a:lstStyle/>
          <a:p>
            <a:pPr algn="ctr"/>
            <a:r>
              <a:rPr lang="fr-FR" smtClean="0"/>
              <a:t>Properties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299" y="1064302"/>
            <a:ext cx="10515600" cy="4351338"/>
          </a:xfrm>
        </p:spPr>
        <p:txBody>
          <a:bodyPr/>
          <a:lstStyle/>
          <a:p>
            <a:r>
              <a:rPr lang="fr-FR" dirty="0" smtClean="0"/>
              <a:t>Les propriétés sont introduites dans Objective-C pour </a:t>
            </a:r>
            <a:r>
              <a:rPr lang="fr-FR" dirty="0" smtClean="0">
                <a:solidFill>
                  <a:srgbClr val="0070C0"/>
                </a:solidFill>
              </a:rPr>
              <a:t>garantir l'accès à la variable </a:t>
            </a:r>
            <a:r>
              <a:rPr lang="fr-FR" dirty="0" smtClean="0">
                <a:solidFill>
                  <a:srgbClr val="0070C0"/>
                </a:solidFill>
              </a:rPr>
              <a:t>de </a:t>
            </a:r>
            <a:r>
              <a:rPr lang="fr-FR" dirty="0" smtClean="0">
                <a:solidFill>
                  <a:srgbClr val="0070C0"/>
                </a:solidFill>
              </a:rPr>
              <a:t>la classe </a:t>
            </a:r>
            <a:r>
              <a:rPr lang="fr-FR" dirty="0" smtClean="0"/>
              <a:t>en dehors de la classe</a:t>
            </a:r>
          </a:p>
          <a:p>
            <a:r>
              <a:rPr lang="fr-FR" dirty="0" smtClean="0"/>
              <a:t>C'est seulement possible </a:t>
            </a:r>
            <a:r>
              <a:rPr lang="fr-FR" dirty="0" smtClean="0">
                <a:solidFill>
                  <a:srgbClr val="0070C0"/>
                </a:solidFill>
              </a:rPr>
              <a:t>avec les propriétés que nous pouvons accéder aux variables d'instance</a:t>
            </a:r>
            <a:r>
              <a:rPr lang="fr-FR" dirty="0" smtClean="0"/>
              <a:t> de la classe. En fait, des méthodes </a:t>
            </a:r>
            <a:r>
              <a:rPr lang="fr-FR" dirty="0" smtClean="0">
                <a:solidFill>
                  <a:srgbClr val="0070C0"/>
                </a:solidFill>
              </a:rPr>
              <a:t>getter et setter </a:t>
            </a:r>
            <a:r>
              <a:rPr lang="fr-FR" dirty="0" smtClean="0"/>
              <a:t>internes sont créées pour les propriétés</a:t>
            </a:r>
          </a:p>
          <a:p>
            <a:r>
              <a:rPr lang="fr-FR" dirty="0" smtClean="0"/>
              <a:t>Par exemple, supposons que nous ayons une propriété </a:t>
            </a:r>
            <a:r>
              <a:rPr lang="fr-FR" b="1" dirty="0" smtClean="0">
                <a:solidFill>
                  <a:schemeClr val="accent2"/>
                </a:solidFill>
              </a:rPr>
              <a:t>@</a:t>
            </a:r>
            <a:r>
              <a:rPr lang="fr-FR" b="1" dirty="0" err="1" smtClean="0">
                <a:solidFill>
                  <a:schemeClr val="accent2"/>
                </a:solidFill>
              </a:rPr>
              <a:t>property</a:t>
            </a:r>
            <a:r>
              <a:rPr lang="fr-FR" b="1" dirty="0" smtClean="0">
                <a:solidFill>
                  <a:schemeClr val="accent2"/>
                </a:solidFill>
              </a:rPr>
              <a:t> (</a:t>
            </a:r>
            <a:r>
              <a:rPr lang="fr-FR" b="1" dirty="0" err="1" smtClean="0">
                <a:solidFill>
                  <a:schemeClr val="accent2"/>
                </a:solidFill>
              </a:rPr>
              <a:t>nonatomic</a:t>
            </a:r>
            <a:r>
              <a:rPr lang="fr-FR" b="1" dirty="0" smtClean="0">
                <a:solidFill>
                  <a:schemeClr val="accent2"/>
                </a:solidFill>
              </a:rPr>
              <a:t>, </a:t>
            </a:r>
            <a:r>
              <a:rPr lang="fr-FR" b="1" dirty="0" err="1" smtClean="0">
                <a:solidFill>
                  <a:schemeClr val="accent2"/>
                </a:solidFill>
              </a:rPr>
              <a:t>readonly</a:t>
            </a:r>
            <a:r>
              <a:rPr lang="fr-FR" b="1" dirty="0" smtClean="0">
                <a:solidFill>
                  <a:schemeClr val="accent2"/>
                </a:solidFill>
              </a:rPr>
              <a:t>) BOOL </a:t>
            </a:r>
            <a:r>
              <a:rPr lang="fr-FR" b="1" dirty="0" err="1" smtClean="0">
                <a:solidFill>
                  <a:schemeClr val="accent2"/>
                </a:solidFill>
              </a:rPr>
              <a:t>isDone</a:t>
            </a:r>
            <a:r>
              <a:rPr lang="fr-FR" dirty="0" smtClean="0"/>
              <a:t>. Sous le capot, il y a des setters et getters créés comme indiqué ci-dessous.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85" y="4666340"/>
            <a:ext cx="5575110" cy="98516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17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658019"/>
            <a:ext cx="6134100" cy="1930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61</a:t>
            </a:fld>
            <a:endParaRPr lang="fr-FR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85243"/>
            <a:ext cx="10515600" cy="360857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Properties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87400" y="2700338"/>
            <a:ext cx="1140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Les </a:t>
            </a:r>
            <a:r>
              <a:rPr lang="fr-FR" dirty="0"/>
              <a:t>attributs est une liste séparée par des virgules. Les attributs appartiennent à quelques </a:t>
            </a:r>
            <a:r>
              <a:rPr lang="fr-FR" dirty="0" smtClean="0"/>
              <a:t>catégories: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552254" y="2991089"/>
            <a:ext cx="1768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>
                <a:solidFill>
                  <a:schemeClr val="accent1">
                    <a:lumMod val="75000"/>
                  </a:schemeClr>
                </a:solidFill>
              </a:rPr>
              <a:t>Writability</a:t>
            </a:r>
            <a:endParaRPr lang="fr-F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8254" y="3041889"/>
            <a:ext cx="295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>
                <a:solidFill>
                  <a:schemeClr val="accent1">
                    <a:lumMod val="75000"/>
                  </a:schemeClr>
                </a:solidFill>
              </a:rPr>
              <a:t>Sémantique Setter</a:t>
            </a:r>
            <a:endParaRPr lang="fr-F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94454" y="3168889"/>
            <a:ext cx="1626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Atomicité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389" y="3676650"/>
            <a:ext cx="3889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r</a:t>
            </a:r>
            <a:r>
              <a:rPr lang="fr-FR" b="1" dirty="0" err="1" smtClean="0"/>
              <a:t>eadwrite</a:t>
            </a:r>
            <a:r>
              <a:rPr lang="fr-FR" b="1" dirty="0"/>
              <a:t> : </a:t>
            </a:r>
            <a:r>
              <a:rPr lang="fr-FR" dirty="0"/>
              <a:t>la </a:t>
            </a:r>
            <a:r>
              <a:rPr lang="fr-FR" b="1" dirty="0" err="1" smtClean="0"/>
              <a:t>property</a:t>
            </a:r>
            <a:r>
              <a:rPr lang="fr-FR" dirty="0" smtClean="0"/>
              <a:t> peut </a:t>
            </a:r>
            <a:r>
              <a:rPr lang="fr-FR" dirty="0"/>
              <a:t>être écrite et lue. C'est la valeur par </a:t>
            </a:r>
            <a:r>
              <a:rPr lang="fr-FR" dirty="0" smtClean="0"/>
              <a:t>défaut 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403589" y="4349750"/>
            <a:ext cx="3889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readonly</a:t>
            </a:r>
            <a:r>
              <a:rPr lang="fr-FR" b="1" dirty="0"/>
              <a:t>: </a:t>
            </a:r>
            <a:r>
              <a:rPr lang="fr-FR" dirty="0"/>
              <a:t>la </a:t>
            </a:r>
            <a:r>
              <a:rPr lang="fr-FR" b="1" dirty="0" err="1"/>
              <a:t>property</a:t>
            </a:r>
            <a:r>
              <a:rPr lang="fr-FR" dirty="0"/>
              <a:t> peut </a:t>
            </a:r>
            <a:r>
              <a:rPr lang="fr-FR" dirty="0"/>
              <a:t>seulement être </a:t>
            </a:r>
            <a:r>
              <a:rPr lang="fr-FR" dirty="0" smtClean="0"/>
              <a:t>lue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4391389" y="3562350"/>
            <a:ext cx="38890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assign</a:t>
            </a:r>
            <a:r>
              <a:rPr lang="fr-FR" b="1" dirty="0"/>
              <a:t>: </a:t>
            </a:r>
            <a:r>
              <a:rPr lang="fr-FR" dirty="0"/>
              <a:t>la valeur </a:t>
            </a:r>
            <a:r>
              <a:rPr lang="fr-FR" dirty="0"/>
              <a:t>entrante/</a:t>
            </a:r>
            <a:r>
              <a:rPr lang="fr-FR" dirty="0" err="1"/>
              <a:t>incoming</a:t>
            </a:r>
            <a:r>
              <a:rPr lang="fr-FR" dirty="0"/>
              <a:t> </a:t>
            </a:r>
            <a:r>
              <a:rPr lang="fr-FR" dirty="0"/>
              <a:t>sera assignée à la </a:t>
            </a:r>
            <a:r>
              <a:rPr lang="fr-FR" b="1" dirty="0" err="1"/>
              <a:t>property</a:t>
            </a:r>
            <a:r>
              <a:rPr lang="fr-FR" dirty="0"/>
              <a:t> . </a:t>
            </a:r>
            <a:r>
              <a:rPr lang="fr-FR" dirty="0"/>
              <a:t>Utilisez-le pour des types de données simples (p. ex. 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smtClean="0"/>
              <a:t>double)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4404089" y="4641850"/>
            <a:ext cx="38890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 smtClean="0"/>
              <a:t>retain</a:t>
            </a:r>
            <a:r>
              <a:rPr lang="fr-FR" b="1" dirty="0"/>
              <a:t>: </a:t>
            </a:r>
            <a:r>
              <a:rPr lang="fr-FR" dirty="0"/>
              <a:t>la valeur </a:t>
            </a:r>
            <a:r>
              <a:rPr lang="fr-FR" dirty="0" smtClean="0"/>
              <a:t>entrante </a:t>
            </a:r>
            <a:r>
              <a:rPr lang="fr-FR" dirty="0"/>
              <a:t>sera conservée. Si la valeur est un objet Objective-C, c'est le plus </a:t>
            </a:r>
            <a:r>
              <a:rPr lang="fr-FR" dirty="0" smtClean="0"/>
              <a:t>courant.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4391389" y="5492750"/>
            <a:ext cx="4181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copy: </a:t>
            </a:r>
            <a:r>
              <a:rPr lang="fr-FR" dirty="0"/>
              <a:t>la valeur entrante sera copiée. Ceci est utilisé s'il y a un risque que l'objet entrant change (p. ex. </a:t>
            </a:r>
            <a:r>
              <a:rPr lang="fr-FR" dirty="0" err="1"/>
              <a:t>NSMutableString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8277589" y="3638550"/>
            <a:ext cx="38890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nonatomic</a:t>
            </a:r>
            <a:r>
              <a:rPr lang="fr-FR" b="1" dirty="0"/>
              <a:t>: </a:t>
            </a:r>
            <a:r>
              <a:rPr lang="fr-FR" dirty="0"/>
              <a:t>sont atomiques par défaut. Utilisez-le pour éviter le </a:t>
            </a:r>
            <a:r>
              <a:rPr lang="fr-FR" dirty="0" smtClean="0"/>
              <a:t>verrouillage (</a:t>
            </a:r>
            <a:r>
              <a:rPr lang="fr-FR" dirty="0" err="1" smtClean="0"/>
              <a:t>Locking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8610600" y="476250"/>
            <a:ext cx="3596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 compilateur peut générer automatiquement (</a:t>
            </a:r>
            <a:r>
              <a:rPr lang="fr-FR" dirty="0" err="1"/>
              <a:t>synthesis</a:t>
            </a:r>
            <a:r>
              <a:rPr lang="fr-FR" dirty="0"/>
              <a:t>) les </a:t>
            </a:r>
            <a:r>
              <a:rPr lang="fr-FR" dirty="0" smtClean="0"/>
              <a:t>getters </a:t>
            </a:r>
            <a:r>
              <a:rPr lang="fr-FR" dirty="0"/>
              <a:t>et setter pour vous.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97900" y="1410790"/>
            <a:ext cx="3568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Vous lui donnez </a:t>
            </a:r>
            <a:r>
              <a:rPr lang="fr-FR" dirty="0" smtClean="0"/>
              <a:t>les instruction pour </a:t>
            </a:r>
            <a:r>
              <a:rPr lang="fr-FR" dirty="0"/>
              <a:t>le faire en utilisant la directive </a:t>
            </a:r>
            <a:r>
              <a:rPr lang="fr-FR" b="1" dirty="0"/>
              <a:t>@</a:t>
            </a:r>
            <a:r>
              <a:rPr lang="fr-FR" b="1" dirty="0" err="1" smtClean="0"/>
              <a:t>synthesize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197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239" y="126979"/>
            <a:ext cx="10515600" cy="279452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Gérer Log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4" y="1704417"/>
            <a:ext cx="3200400" cy="130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56" y="1288321"/>
            <a:ext cx="4483100" cy="267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4069204"/>
            <a:ext cx="4940300" cy="48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746" y="4802889"/>
            <a:ext cx="2362200" cy="317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852472" y="4310504"/>
            <a:ext cx="16189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24992" y="4957576"/>
            <a:ext cx="16189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703684" y="913776"/>
            <a:ext cx="3821243" cy="498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mtClean="0"/>
              <a:t>Arrêter </a:t>
            </a:r>
            <a:r>
              <a:rPr lang="fr-FR" dirty="0" smtClean="0"/>
              <a:t>Log dans appli actuel</a:t>
            </a:r>
            <a:endParaRPr lang="fr-F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62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317483" y="1103655"/>
            <a:ext cx="405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-- Normalement on écrit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044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298" y="125283"/>
            <a:ext cx="10515600" cy="459334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Gérer </a:t>
            </a:r>
            <a:r>
              <a:rPr lang="fr-FR" dirty="0" smtClean="0"/>
              <a:t>le Erreur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73" y="584617"/>
            <a:ext cx="3666444" cy="60986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5926320"/>
            <a:ext cx="41910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8062">
            <a:off x="63810" y="2070223"/>
            <a:ext cx="4051936" cy="54688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993630" y="6551220"/>
            <a:ext cx="5839918" cy="365125"/>
          </a:xfrm>
        </p:spPr>
        <p:txBody>
          <a:bodyPr/>
          <a:lstStyle/>
          <a:p>
            <a:r>
              <a:rPr lang="fr-FR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6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663575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Encapsulation des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885824"/>
            <a:ext cx="11328400" cy="547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Objective-C </a:t>
            </a:r>
            <a:r>
              <a:rPr lang="fr-FR" dirty="0"/>
              <a:t>sont composés des deux éléments </a:t>
            </a:r>
            <a:r>
              <a:rPr lang="fr-FR" dirty="0" smtClean="0"/>
              <a:t>fondamentaux </a:t>
            </a:r>
            <a:r>
              <a:rPr lang="fr-FR" dirty="0" smtClean="0"/>
              <a:t>:</a:t>
            </a:r>
            <a:endParaRPr lang="fr-FR" dirty="0" smtClean="0"/>
          </a:p>
          <a:p>
            <a:pPr lvl="1"/>
            <a:r>
              <a:rPr lang="fr-FR" sz="2000" b="1" dirty="0"/>
              <a:t>Déclarations de programme (code): </a:t>
            </a:r>
            <a:r>
              <a:rPr lang="fr-FR" sz="2000" dirty="0"/>
              <a:t>L</a:t>
            </a:r>
            <a:r>
              <a:rPr lang="fr-FR" sz="2000" dirty="0" smtClean="0"/>
              <a:t>a </a:t>
            </a:r>
            <a:r>
              <a:rPr lang="fr-FR" sz="2000" dirty="0"/>
              <a:t>partie d'un programme </a:t>
            </a:r>
            <a:r>
              <a:rPr lang="fr-FR" sz="2000" b="1" dirty="0"/>
              <a:t>qui exécute des actions</a:t>
            </a:r>
            <a:r>
              <a:rPr lang="fr-FR" sz="2000" dirty="0"/>
              <a:t> et elles sont appelées </a:t>
            </a:r>
            <a:r>
              <a:rPr lang="fr-FR" sz="2000" dirty="0" smtClean="0"/>
              <a:t>méthodes    </a:t>
            </a:r>
            <a:endParaRPr lang="fr-FR" sz="2000" dirty="0" smtClean="0"/>
          </a:p>
          <a:p>
            <a:pPr lvl="1"/>
            <a:r>
              <a:rPr lang="fr-FR" sz="2000" b="1" dirty="0" smtClean="0"/>
              <a:t>Données </a:t>
            </a:r>
            <a:r>
              <a:rPr lang="fr-FR" sz="2000" b="1" dirty="0"/>
              <a:t>du programme: </a:t>
            </a:r>
            <a:r>
              <a:rPr lang="fr-FR" sz="2000" dirty="0"/>
              <a:t>Les données sont les informations du programme qui sont affectées par les fonctions du </a:t>
            </a:r>
            <a:r>
              <a:rPr lang="fr-FR" sz="2000" dirty="0" smtClean="0"/>
              <a:t>programme</a:t>
            </a:r>
            <a:endParaRPr lang="fr-FR" sz="2800" dirty="0" smtClean="0"/>
          </a:p>
          <a:p>
            <a:pPr marL="0" indent="0">
              <a:buNone/>
            </a:pPr>
            <a:r>
              <a:rPr lang="fr-FR" dirty="0" smtClean="0"/>
              <a:t>-- </a:t>
            </a:r>
            <a:r>
              <a:rPr lang="fr-FR" dirty="0"/>
              <a:t>L</a:t>
            </a:r>
            <a:r>
              <a:rPr lang="fr-FR" dirty="0" smtClean="0"/>
              <a:t>ie </a:t>
            </a:r>
            <a:r>
              <a:rPr lang="fr-FR" dirty="0"/>
              <a:t>les données et les fonctions qui manipulent les </a:t>
            </a:r>
            <a:r>
              <a:rPr lang="fr-FR" dirty="0" smtClean="0"/>
              <a:t>données </a:t>
            </a:r>
          </a:p>
          <a:p>
            <a:pPr marL="0" indent="0">
              <a:buNone/>
            </a:pPr>
            <a:r>
              <a:rPr lang="fr-FR" dirty="0" smtClean="0"/>
              <a:t>-- </a:t>
            </a:r>
            <a:r>
              <a:rPr lang="fr-FR" dirty="0"/>
              <a:t>P</a:t>
            </a:r>
            <a:r>
              <a:rPr lang="fr-FR" dirty="0" smtClean="0"/>
              <a:t>rotège </a:t>
            </a:r>
            <a:r>
              <a:rPr lang="fr-FR" dirty="0"/>
              <a:t>à la fois des interférences extérieures et de l'usage </a:t>
            </a:r>
            <a:r>
              <a:rPr lang="fr-FR" dirty="0" smtClean="0"/>
              <a:t>abusif</a:t>
            </a:r>
          </a:p>
          <a:p>
            <a:pPr marL="0" indent="0">
              <a:buNone/>
            </a:pPr>
            <a:r>
              <a:rPr lang="fr-FR" dirty="0" smtClean="0"/>
              <a:t>-- </a:t>
            </a:r>
            <a:r>
              <a:rPr lang="fr-FR" dirty="0" smtClean="0"/>
              <a:t>C’est un </a:t>
            </a:r>
            <a:r>
              <a:rPr lang="fr-FR" dirty="0" smtClean="0"/>
              <a:t>dissimulation </a:t>
            </a:r>
            <a:r>
              <a:rPr lang="fr-FR" dirty="0"/>
              <a:t>des </a:t>
            </a:r>
            <a:r>
              <a:rPr lang="fr-FR" dirty="0" smtClean="0"/>
              <a:t>données</a:t>
            </a:r>
          </a:p>
          <a:p>
            <a:pPr marL="0" indent="0">
              <a:buNone/>
            </a:pPr>
            <a:r>
              <a:rPr lang="fr-FR" dirty="0"/>
              <a:t>-- </a:t>
            </a:r>
            <a:r>
              <a:rPr lang="fr-FR" dirty="0" smtClean="0"/>
              <a:t>C’est un </a:t>
            </a:r>
            <a:r>
              <a:rPr lang="fr-FR" dirty="0">
                <a:solidFill>
                  <a:srgbClr val="7030A0"/>
                </a:solidFill>
              </a:rPr>
              <a:t>mécanisme de regroupement </a:t>
            </a:r>
            <a:r>
              <a:rPr lang="fr-FR" dirty="0"/>
              <a:t>des données et des fonctions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-- C’est un </a:t>
            </a:r>
            <a:r>
              <a:rPr lang="fr-FR" dirty="0"/>
              <a:t>mécanisme qui </a:t>
            </a:r>
            <a:r>
              <a:rPr lang="fr-FR" dirty="0">
                <a:solidFill>
                  <a:srgbClr val="7030A0"/>
                </a:solidFill>
              </a:rPr>
              <a:t>expose uniquement les interfaces </a:t>
            </a:r>
            <a:r>
              <a:rPr lang="fr-FR" dirty="0"/>
              <a:t>et cache les </a:t>
            </a:r>
            <a:r>
              <a:rPr lang="fr-FR" dirty="0">
                <a:solidFill>
                  <a:srgbClr val="7030A0"/>
                </a:solidFill>
              </a:rPr>
              <a:t>détails de l'implémentation </a:t>
            </a:r>
            <a:r>
              <a:rPr lang="fr-FR" dirty="0"/>
              <a:t>à </a:t>
            </a:r>
            <a:r>
              <a:rPr lang="fr-FR" dirty="0" smtClean="0"/>
              <a:t>l'utilisateur</a:t>
            </a:r>
          </a:p>
          <a:p>
            <a:pPr marL="0" indent="0">
              <a:buNone/>
            </a:pPr>
            <a:endParaRPr lang="fr-FR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7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95325"/>
            <a:ext cx="10515600" cy="13747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-- Objective-C prend en charge les propriétés d'encapsulation et de dissimulation des données </a:t>
            </a:r>
          </a:p>
          <a:p>
            <a:pPr marL="0" indent="0">
              <a:buNone/>
            </a:pPr>
            <a:r>
              <a:rPr lang="fr-FR" dirty="0"/>
              <a:t>-- Grâce à la création de types définis par l'utilisateur, appelés classes</a:t>
            </a:r>
          </a:p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65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39687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200" dirty="0"/>
              <a:t>Encapsulation des données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168525"/>
            <a:ext cx="5003800" cy="23495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98500" y="4727575"/>
            <a:ext cx="10515600" cy="137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-- </a:t>
            </a:r>
            <a:r>
              <a:rPr lang="fr-FR" dirty="0"/>
              <a:t>P</a:t>
            </a:r>
            <a:r>
              <a:rPr lang="fr-FR" dirty="0" smtClean="0"/>
              <a:t>euvent </a:t>
            </a:r>
            <a:r>
              <a:rPr lang="fr-FR" dirty="0"/>
              <a:t>être accédés que par d'autres membres de la classe </a:t>
            </a:r>
            <a:r>
              <a:rPr lang="fr-FR" b="1" dirty="0" err="1" smtClean="0"/>
              <a:t>Adder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-- C'est </a:t>
            </a:r>
            <a:r>
              <a:rPr lang="fr-FR" dirty="0"/>
              <a:t>une façon d'obtenir </a:t>
            </a:r>
            <a:r>
              <a:rPr lang="fr-FR" dirty="0" smtClean="0"/>
              <a:t>l'encapsulation</a:t>
            </a:r>
          </a:p>
          <a:p>
            <a:pPr marL="0" indent="0">
              <a:buNone/>
            </a:pPr>
            <a:r>
              <a:rPr lang="fr-FR" dirty="0" smtClean="0"/>
              <a:t>-- Les </a:t>
            </a:r>
            <a:r>
              <a:rPr lang="fr-FR" dirty="0"/>
              <a:t>méthodes contenues dans </a:t>
            </a:r>
            <a:r>
              <a:rPr lang="fr-FR" b="1" dirty="0" smtClean="0"/>
              <a:t>«</a:t>
            </a:r>
            <a:r>
              <a:rPr lang="fr-FR" b="1" dirty="0" smtClean="0"/>
              <a:t>interface» </a:t>
            </a:r>
            <a:r>
              <a:rPr lang="fr-FR" dirty="0"/>
              <a:t>sont accessibles </a:t>
            </a:r>
            <a:r>
              <a:rPr lang="fr-FR" dirty="0" smtClean="0"/>
              <a:t>en publique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5695950" y="232410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smtClean="0"/>
              <a:t>-- </a:t>
            </a:r>
            <a:r>
              <a:rPr lang="fr-FR" sz="2400" dirty="0"/>
              <a:t>La variable </a:t>
            </a:r>
            <a:r>
              <a:rPr lang="fr-FR" sz="2400" b="1" dirty="0"/>
              <a:t>total</a:t>
            </a:r>
            <a:r>
              <a:rPr lang="fr-FR" sz="2400" dirty="0"/>
              <a:t> est privée et nous ne pouvons pas accéder à l'extérieur de la classe</a:t>
            </a:r>
          </a:p>
          <a:p>
            <a:endParaRPr lang="fr-F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34050" y="326390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-- </a:t>
            </a:r>
            <a:r>
              <a:rPr lang="fr-FR" sz="2400" dirty="0"/>
              <a:t>La variable </a:t>
            </a:r>
            <a:r>
              <a:rPr lang="fr-FR" sz="2400" b="1" dirty="0"/>
              <a:t>total</a:t>
            </a:r>
            <a:r>
              <a:rPr lang="fr-FR" sz="2400" dirty="0"/>
              <a:t> est privée et nous ne pouvons pas accéder à l'extérieur de la classe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463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971800" y="228600"/>
            <a:ext cx="6096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Les structures de contrôle en </a:t>
            </a:r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C</a:t>
            </a:r>
            <a:endParaRPr lang="en-US" altLang="en-US" dirty="0">
              <a:ea typeface="Times New Roman" charset="0"/>
              <a:cs typeface="Times New Roman" charset="0"/>
            </a:endParaRPr>
          </a:p>
          <a:p>
            <a:pPr algn="ctr" eaLnBrk="0" hangingPunct="0"/>
            <a:r>
              <a:rPr lang="en-US" altLang="en-US" dirty="0">
                <a:ea typeface="Times New Roman" charset="0"/>
                <a:cs typeface="Times New Roman" charset="0"/>
              </a:rPr>
              <a:t>	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Les </a:t>
            </a:r>
            <a:r>
              <a:rPr lang="en-US" altLang="en-US" dirty="0" err="1">
                <a:solidFill>
                  <a:srgbClr val="7030A0"/>
                </a:solidFill>
                <a:ea typeface="Times New Roman" charset="0"/>
                <a:cs typeface="Times New Roman" charset="0"/>
              </a:rPr>
              <a:t>décisions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altLang="en-US" dirty="0" smtClean="0">
                <a:solidFill>
                  <a:srgbClr val="7030A0"/>
                </a:solidFill>
                <a:ea typeface="Times New Roman" charset="0"/>
                <a:cs typeface="Times New Roman" charset="0"/>
              </a:rPr>
              <a:t>– “if” 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then </a:t>
            </a:r>
            <a:r>
              <a:rPr lang="en-US" altLang="en-US" dirty="0" smtClean="0">
                <a:solidFill>
                  <a:srgbClr val="7030A0"/>
                </a:solidFill>
                <a:ea typeface="Times New Roman" charset="0"/>
                <a:cs typeface="Times New Roman" charset="0"/>
              </a:rPr>
              <a:t>“else if”</a:t>
            </a:r>
            <a:endParaRPr lang="en-US" altLang="en-US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4999" y="959453"/>
            <a:ext cx="343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00B050"/>
                </a:solidFill>
              </a:rPr>
              <a:t>Imbriqué « if »</a:t>
            </a:r>
            <a:endParaRPr lang="fr-FR" sz="2800" dirty="0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0" y="1244263"/>
            <a:ext cx="5003800" cy="3771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69" y="1467682"/>
            <a:ext cx="4631961" cy="5139905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8659" y="6506250"/>
            <a:ext cx="5585085" cy="365125"/>
          </a:xfrm>
        </p:spPr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99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3048000" y="423472"/>
            <a:ext cx="6096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Les structures de contrôle en </a:t>
            </a:r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C</a:t>
            </a:r>
            <a:endParaRPr lang="en-US" altLang="en-US" dirty="0">
              <a:ea typeface="Times New Roman" charset="0"/>
              <a:cs typeface="Times New Roman" charset="0"/>
            </a:endParaRPr>
          </a:p>
          <a:p>
            <a:pPr algn="ctr"/>
            <a:r>
              <a:rPr lang="fr-FR" dirty="0">
                <a:solidFill>
                  <a:srgbClr val="00B050"/>
                </a:solidFill>
              </a:rPr>
              <a:t>Imbriqué « if »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" y="1643921"/>
            <a:ext cx="5003800" cy="38100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971800" y="228600"/>
            <a:ext cx="6096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Les structures de contrôle en </a:t>
            </a:r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C</a:t>
            </a:r>
            <a:endParaRPr lang="en-US" altLang="en-US" dirty="0">
              <a:ea typeface="Times New Roman" charset="0"/>
              <a:cs typeface="Times New Roman" charset="0"/>
            </a:endParaRPr>
          </a:p>
          <a:p>
            <a:pPr algn="ctr" eaLnBrk="0" hangingPunct="0"/>
            <a:r>
              <a:rPr lang="en-US" altLang="en-US" dirty="0">
                <a:ea typeface="Times New Roman" charset="0"/>
                <a:cs typeface="Times New Roman" charset="0"/>
              </a:rPr>
              <a:t>	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Les </a:t>
            </a:r>
            <a:r>
              <a:rPr lang="en-US" altLang="en-US" dirty="0" err="1">
                <a:solidFill>
                  <a:srgbClr val="7030A0"/>
                </a:solidFill>
                <a:ea typeface="Times New Roman" charset="0"/>
                <a:cs typeface="Times New Roman" charset="0"/>
              </a:rPr>
              <a:t>décisions</a:t>
            </a:r>
            <a:r>
              <a:rPr lang="en-US" altLang="en-US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altLang="en-US" dirty="0" smtClean="0">
                <a:solidFill>
                  <a:srgbClr val="7030A0"/>
                </a:solidFill>
                <a:ea typeface="Times New Roman" charset="0"/>
                <a:cs typeface="Times New Roman" charset="0"/>
              </a:rPr>
              <a:t>– “switch”</a:t>
            </a:r>
            <a:endParaRPr lang="en-US" altLang="en-US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9" y="1244263"/>
            <a:ext cx="3733800" cy="490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9" y="1244263"/>
            <a:ext cx="5913240" cy="410722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8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12643</TotalTime>
  <Words>3876</Words>
  <Application>Microsoft Macintosh PowerPoint</Application>
  <PresentationFormat>Widescreen</PresentationFormat>
  <Paragraphs>548</Paragraphs>
  <Slides>65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American Typewriter</vt:lpstr>
      <vt:lpstr>Calibri</vt:lpstr>
      <vt:lpstr>Calibri Light</vt:lpstr>
      <vt:lpstr>Courier</vt:lpstr>
      <vt:lpstr>Times New Roman</vt:lpstr>
      <vt:lpstr>Arial</vt:lpstr>
      <vt:lpstr>Office Theme</vt:lpstr>
      <vt:lpstr>PowerPoint Presentation</vt:lpstr>
      <vt:lpstr>PowerPoint Presentation</vt:lpstr>
      <vt:lpstr>Première Programme en Objective-C  </vt:lpstr>
      <vt:lpstr>Définir constant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Fonctions</vt:lpstr>
      <vt:lpstr>Fonctions</vt:lpstr>
      <vt:lpstr>Objective-C Numéros</vt:lpstr>
      <vt:lpstr>Objective-C Numéros</vt:lpstr>
      <vt:lpstr>Tableaux </vt:lpstr>
      <vt:lpstr>Tableaux Multidimensionnelle </vt:lpstr>
      <vt:lpstr>Passer un tableaux dans un fonctions </vt:lpstr>
      <vt:lpstr>Retourner un tableaux ou pointer de fonction</vt:lpstr>
      <vt:lpstr>Pointeur vers un tableau</vt:lpstr>
      <vt:lpstr>Les pointeurs, c'est quoi?</vt:lpstr>
      <vt:lpstr>Tableaux de pointers </vt:lpstr>
      <vt:lpstr>Arithmétique du pointer</vt:lpstr>
      <vt:lpstr>Envoyer un pointer dans un fonction en C</vt:lpstr>
      <vt:lpstr>pointer de pointer </vt:lpstr>
      <vt:lpstr>PowerPoint Presentation</vt:lpstr>
      <vt:lpstr>Strings en Objective-C</vt:lpstr>
      <vt:lpstr>Strings en Objective-C</vt:lpstr>
      <vt:lpstr>Strings en Objective-C</vt:lpstr>
      <vt:lpstr>Strings en Objective-C</vt:lpstr>
      <vt:lpstr>Strings en Objective-C</vt:lpstr>
      <vt:lpstr>Strings en Objective-C</vt:lpstr>
      <vt:lpstr>Structures en Objective-C</vt:lpstr>
      <vt:lpstr>Structures en Objective-C</vt:lpstr>
      <vt:lpstr>Typedef</vt:lpstr>
      <vt:lpstr>typedef vs #define</vt:lpstr>
      <vt:lpstr>Classes et Objets </vt:lpstr>
      <vt:lpstr>Heritage</vt:lpstr>
      <vt:lpstr>Heritage</vt:lpstr>
      <vt:lpstr>Polymorphisme </vt:lpstr>
      <vt:lpstr>Préprocesseur </vt:lpstr>
      <vt:lpstr>Préprocesseur </vt:lpstr>
      <vt:lpstr>Macros prédéfinies</vt:lpstr>
      <vt:lpstr>Opérateurs de préprocesseurs</vt:lpstr>
      <vt:lpstr>Opérateurs de préprocesseurs</vt:lpstr>
      <vt:lpstr>Opérateurs de préprocesseurs</vt:lpstr>
      <vt:lpstr>Opérateurs de préprocesseurs</vt:lpstr>
      <vt:lpstr>PowerPoint Presentation</vt:lpstr>
      <vt:lpstr>Type casting</vt:lpstr>
      <vt:lpstr>Catégories </vt:lpstr>
      <vt:lpstr>Catégories </vt:lpstr>
      <vt:lpstr>Un peu plus des exemples du Catégories </vt:lpstr>
      <vt:lpstr>Utilisations du Catégories </vt:lpstr>
      <vt:lpstr>Extensions </vt:lpstr>
      <vt:lpstr>Extensions </vt:lpstr>
      <vt:lpstr>Différence entre Extensions et Catégories</vt:lpstr>
      <vt:lpstr>Protocoles </vt:lpstr>
      <vt:lpstr>Protocoles </vt:lpstr>
      <vt:lpstr>Properties</vt:lpstr>
      <vt:lpstr>Properties</vt:lpstr>
      <vt:lpstr>Gérer Log</vt:lpstr>
      <vt:lpstr>Gérer le Erreur</vt:lpstr>
      <vt:lpstr>Encapsulation des données</vt:lpstr>
      <vt:lpstr>Encapsulation des données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249</cp:revision>
  <dcterms:created xsi:type="dcterms:W3CDTF">2017-11-16T14:02:08Z</dcterms:created>
  <dcterms:modified xsi:type="dcterms:W3CDTF">2018-01-09T08:00:59Z</dcterms:modified>
</cp:coreProperties>
</file>